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  <p:sldMasterId id="2147483749" r:id="rId2"/>
  </p:sldMasterIdLst>
  <p:notesMasterIdLst>
    <p:notesMasterId r:id="rId11"/>
  </p:notesMasterIdLst>
  <p:sldIdLst>
    <p:sldId id="267" r:id="rId3"/>
    <p:sldId id="259" r:id="rId4"/>
    <p:sldId id="266" r:id="rId5"/>
    <p:sldId id="260" r:id="rId6"/>
    <p:sldId id="261" r:id="rId7"/>
    <p:sldId id="262" r:id="rId8"/>
    <p:sldId id="265" r:id="rId9"/>
    <p:sldId id="268" r:id="rId10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05">
          <p15:clr>
            <a:srgbClr val="A4A3A4"/>
          </p15:clr>
        </p15:guide>
        <p15:guide id="2" pos="13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872" autoAdjust="0"/>
  </p:normalViewPr>
  <p:slideViewPr>
    <p:cSldViewPr snapToGrid="0" showGuides="1">
      <p:cViewPr varScale="1">
        <p:scale>
          <a:sx n="72" d="100"/>
          <a:sy n="72" d="100"/>
        </p:scale>
        <p:origin x="1350" y="66"/>
      </p:cViewPr>
      <p:guideLst>
        <p:guide orient="horz" pos="805"/>
        <p:guide pos="13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8B477555-BC85-4EB7-A8F9-392C5B3F44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6204B0F2-A506-4A3D-808B-9DB22B36DEB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BF0C25A-3FD2-4167-9354-586D97A5EBF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796C05B5-F4C5-4644-AE2C-4784A4473E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7DFE2465-6B8B-4E4E-AA99-B45AC2B36D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25AD1AD-C65E-4AEB-AB12-F964B21D56F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200904E-11BC-4783-9DD7-98B10F2378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C4D19FA-5412-4420-98D9-34403F6DF2B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zervirano mjesto slike slajda 1">
            <a:extLst>
              <a:ext uri="{FF2B5EF4-FFF2-40B4-BE49-F238E27FC236}">
                <a16:creationId xmlns:a16="http://schemas.microsoft.com/office/drawing/2014/main" id="{B0FFA4B0-7D06-40A8-9B05-184C487AFF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zervirano mjesto bilježaka 2">
            <a:extLst>
              <a:ext uri="{FF2B5EF4-FFF2-40B4-BE49-F238E27FC236}">
                <a16:creationId xmlns:a16="http://schemas.microsoft.com/office/drawing/2014/main" id="{155804A2-BAEA-4112-9C74-A6E87BB492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sr-Latn-RS"/>
          </a:p>
        </p:txBody>
      </p:sp>
      <p:sp>
        <p:nvSpPr>
          <p:cNvPr id="11268" name="Rezervirano mjesto broja slajda 3">
            <a:extLst>
              <a:ext uri="{FF2B5EF4-FFF2-40B4-BE49-F238E27FC236}">
                <a16:creationId xmlns:a16="http://schemas.microsoft.com/office/drawing/2014/main" id="{84173E9D-1C70-4909-B743-D5C533C84E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5033D6A-DBB8-42AD-93F6-FF412C304744}" type="slidenum">
              <a:rPr lang="hr-HR" altLang="sr-Latn-RS">
                <a:latin typeface="Calibri" panose="020F0502020204030204" pitchFamily="34" charset="0"/>
              </a:rPr>
              <a:pPr eaLnBrk="1" hangingPunct="1"/>
              <a:t>2</a:t>
            </a:fld>
            <a:endParaRPr lang="hr-HR" altLang="sr-Latn-R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8D69642-6C6C-457C-896E-127158F1F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ED0AD-97E8-4257-8D60-EA0FEB795266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223C1139-55D4-4326-833C-96A5486B7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566EE70-24C1-44F9-BC73-A6698B41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C35D6-569C-4C02-BBB9-0F34F41D2256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4FFC9AA-859B-4FB7-B599-06BAF5C022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34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014B1D8-AC33-40DB-B9FC-7CE1097E4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B8FA6-86B1-4C12-B2C2-0E6F9175C566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4F5BE0B-C868-485A-8872-39AC4A8B3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B199215-B171-492D-9E61-95F5702A1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922A7-6790-4091-88FE-DEEB45F62CB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0360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9D797C9-A493-4BEB-9732-E8D72F32F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00211-151B-45F3-A0EE-4D90C3B73E5B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21457FA-BE7F-46D8-9C84-96B03087D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9D2AB39-5DCD-43EC-91D5-FBCE9F40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A187C-07F1-495F-8A71-DE9A9051981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82461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6E34342-211C-45EA-8E05-EB8616D83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2678C-25BB-41EC-9974-85A5A21F7685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9E363EE-E5EF-4FA4-942F-A35BB05CB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9DEFA36-8972-429C-A997-3FF01908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E0C8-5CFA-4DC5-BA95-54E296859D17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74367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96DAB3D-C599-4CDF-AEAB-D71597BC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AB4C-87C1-4396-9C6E-94B4ECBAFB20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8F3A5EF-4539-440F-91B4-B54701178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6793DBF-51D4-4F93-815D-1424A463F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76856-FB8E-48C6-8646-6A930AA3180A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68412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AD2E642-AC71-4055-885A-989D76216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9F47C-D590-4DE0-9E7D-FAA3D193AE10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8915B46-EFDF-4CA3-890D-8FCE87A20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F5F3326-5B9D-4CFB-90B7-2CA201BB1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3E599-0F84-4A3E-8F76-DD8FAFF4132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50805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46C3F10-B2A7-4141-98FB-006E1D48F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3B7E8-8738-4076-A13A-9D382FE62BCA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258E40F-5AB5-44D8-A38C-556394FB0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9427129-4353-4AF4-A066-B0AF5CE36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1967D-2F97-4602-B04F-99527B6E6F40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09989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06339315-A306-4502-8CB4-DB6D509F1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4D700-E59F-46BA-BF53-072C26926594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DED2F26E-9B87-441A-8AC9-52FC1CD82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00A28D15-9549-4280-A3F2-FD4005E69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4BEAE-DEA5-46F6-9EF9-D30ADC5A0CE2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25918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95C7AF9B-0EB1-4C8A-92CB-7D6D15100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650F-1AB0-4EEE-8068-525666CA9E43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27401B11-0342-4127-A88B-34DA59578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E82C16AC-A887-4632-B11F-8E46AEAC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C37D-8673-4346-8236-49632570CEAF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2937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3">
            <a:extLst>
              <a:ext uri="{FF2B5EF4-FFF2-40B4-BE49-F238E27FC236}">
                <a16:creationId xmlns:a16="http://schemas.microsoft.com/office/drawing/2014/main" id="{ED296545-47C8-4B69-9F74-69C1E6BB2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9C9DB-726F-413F-AD41-E6C5D31136A7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3" name="Rezervirano mjesto podnožja 4">
            <a:extLst>
              <a:ext uri="{FF2B5EF4-FFF2-40B4-BE49-F238E27FC236}">
                <a16:creationId xmlns:a16="http://schemas.microsoft.com/office/drawing/2014/main" id="{85EEF7F1-C25D-467E-9DDA-24F4B8DB7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zervirano mjesto broja slajda 5">
            <a:extLst>
              <a:ext uri="{FF2B5EF4-FFF2-40B4-BE49-F238E27FC236}">
                <a16:creationId xmlns:a16="http://schemas.microsoft.com/office/drawing/2014/main" id="{CCE9C901-3604-42BE-A04B-FA58CD239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A82D1-182F-43AA-894A-A24F2F51647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256924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6F81CFD-CCEF-4251-BB25-B51EB2061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2124F-9C79-497A-BF71-8CFD45E91746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6504EAF9-5263-486E-84B3-B5132D67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0F93250-7275-4694-A18E-7C749AF0F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A54AF-B714-4B66-B3F7-F1B37E8C9A79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7326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7069FC0-2213-4A09-8428-4BEAE3859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55B46-4E57-4FFE-8916-D0135D2B088B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13D1C5E-78C4-471D-A067-96377EDF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0DEC3EF-E594-4632-9E8A-71F63AF4B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E22EF-AF4D-4279-BED0-934362C262A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8876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FA91498-E239-4910-BBBE-D7EA09AE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BAC2A-268F-49AE-B9BA-586DD26FE8A3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F4FB868-D676-4720-92DE-26D392891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914B1C5E-504B-4B55-951F-0B245E78C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9B20C-F3A7-47C9-8691-D01DFE55EE2C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958604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311323C-CFC8-4A24-AB16-E6F4E0589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853E5-3C4D-4B8F-BC44-A405C7403AC0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3A21776-97A7-4FEF-8EEA-25D3B1F3E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03712EB-352E-4115-9256-E6706E2EB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86A7B-4FA2-48EF-A658-65FE6C3511E1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476637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0A710EF-158C-415A-B927-919F5536E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0FCC9-4DB2-4033-8392-AF4ECDAE0786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FF060A5-B148-4E1F-8465-B4F7F1248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F5619CB-9F19-460F-A2B2-D30FE47D6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B0274-8A7E-4F83-A592-C83AA0E8BBEE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0305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4C4B63C-1B52-4470-AD20-73F486E42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B8918-6FF0-4996-AA9D-6B51B17ED5D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25F4F28-705A-420D-8C59-981619ADA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0465BB6-2A2D-42F3-A300-AA79E215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D5A47-1B82-4D18-BA17-A582FE629BC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2651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AE7A508-4053-4B64-BFD7-0FC843099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0F725-04CB-4FD3-85D7-EEF525023434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D4FDF6C-A41F-4ECF-B7CD-F77539A1B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5449321-1A72-4E14-8C66-7B1FF22A5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7895D-99F9-4A3C-912B-112403E309F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3957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72CBA045-A580-44D9-BBCD-F0CED9191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A3F81-A68C-4958-9482-F0C3DE6B6C97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DDE5AF1D-F6B7-4DD9-B9C3-466751186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487BABDB-E1AA-488B-8DF0-A485C49C0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928E19-FCF0-4514-937C-3D586B2AEF1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4291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D5E71D21-E091-433E-99F8-BF8019DC9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FD0ED-97C3-4B7B-ACAD-821A7D4AFD42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84592404-6EDF-4307-972C-FFDA0E70F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1F36F2D9-65B9-428C-AE1D-39D94990D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07DA7-D266-46A2-BA5D-B8ECABBE53B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4871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C28D89FA-EC78-4841-AEF1-B11056A72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7E09C-96DA-4DF2-95BF-EB68B8A4B13B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EB066CA4-1756-498F-ACC4-C49197090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74CA3BD7-1E94-467C-93A2-65EAE7BF5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7F56ED-F36D-4171-B4FC-07272D51E15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1051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C1C02FB-3CA1-4BE1-B2D1-F6A52378A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960B6-941F-46F1-A9FE-308F36D35464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27C2C24-7F13-4365-8F09-E4505156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32B3FAE-844F-42DD-99C1-B30C635D7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6D7A6-9741-4004-B705-8CED770CE67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7769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8E5FF7B3-A77E-4822-9D32-C7AE802F4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8B8D1-2907-403B-A50F-172539013675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DB0302D-3B2B-43C5-9CAB-6C6D8A4E3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F2E54EB-3A5A-4F7F-90A8-640035639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306B50-8E30-43B2-90C3-27B0EC95D82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23184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427A1A41-BBD1-4318-AF52-A0FDC0BB23C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DC9B9CD8-9114-44D7-A4E7-475BFECD88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D2737C4-E934-4094-89A5-B7FD25D037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47BF41F-83CB-444E-B6A0-D5DDAEF37249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15FAC9C-B4FA-4D32-9D82-3B04EA345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A66EE89-8EE5-4F69-A250-21E10A937F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89B7D2F-21C7-4121-BDDE-6452A65CF20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8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6D0F168F-F3FC-40E7-A00D-34ADD98E471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9405EDB1-54A5-4EDD-9264-0C57F45E71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48B71C0-9792-431A-A789-FFD048565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FF59CE0-4828-465F-85C7-6850939F11B8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B4E9A74-9C5F-44AC-B50A-7991C0BA0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A870B18-A172-4461-96D3-C50A53B3CB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9ECAB81-31A7-4AA7-849A-8C74DFD9D52A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9233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ubtitle 2">
            <a:extLst>
              <a:ext uri="{FF2B5EF4-FFF2-40B4-BE49-F238E27FC236}">
                <a16:creationId xmlns:a16="http://schemas.microsoft.com/office/drawing/2014/main" id="{F09A23A4-3E5A-4392-858E-5B18E5ECD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000125"/>
            <a:ext cx="6400800" cy="4857750"/>
          </a:xfrm>
        </p:spPr>
        <p:txBody>
          <a:bodyPr/>
          <a:lstStyle/>
          <a:p>
            <a:pPr eaLnBrk="1" hangingPunct="1"/>
            <a:r>
              <a:rPr lang="hr-HR" altLang="sr-Latn-RS"/>
              <a:t>7.7. Valjak</a:t>
            </a:r>
            <a:endParaRPr lang="hr-HR" altLang="sr-Latn-RS" dirty="0"/>
          </a:p>
        </p:txBody>
      </p:sp>
      <p:sp>
        <p:nvSpPr>
          <p:cNvPr id="3" name="Naslov 1">
            <a:extLst>
              <a:ext uri="{FF2B5EF4-FFF2-40B4-BE49-F238E27FC236}">
                <a16:creationId xmlns:a16="http://schemas.microsoft.com/office/drawing/2014/main" id="{62CA1B7D-2C09-40AD-AE61-9056A2674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670" y="1762538"/>
            <a:ext cx="4028661" cy="89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7. GEOMETRIJSKA TIJELA</a:t>
            </a:r>
            <a:endParaRPr kumimoji="0" lang="hr-HR" altLang="sr-Latn-RS" sz="6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 20">
            <a:extLst>
              <a:ext uri="{FF2B5EF4-FFF2-40B4-BE49-F238E27FC236}">
                <a16:creationId xmlns:a16="http://schemas.microsoft.com/office/drawing/2014/main" id="{B0924A94-6BE6-4BBD-94DC-4FE68450BACB}"/>
              </a:ext>
            </a:extLst>
          </p:cNvPr>
          <p:cNvSpPr>
            <a:spLocks/>
          </p:cNvSpPr>
          <p:nvPr/>
        </p:nvSpPr>
        <p:spPr bwMode="auto">
          <a:xfrm>
            <a:off x="-795338" y="2043113"/>
            <a:ext cx="4532313" cy="1006475"/>
          </a:xfrm>
          <a:custGeom>
            <a:avLst/>
            <a:gdLst>
              <a:gd name="T0" fmla="*/ 0 w 3732"/>
              <a:gd name="T1" fmla="*/ 2147483647 h 900"/>
              <a:gd name="T2" fmla="*/ 2147483647 w 3732"/>
              <a:gd name="T3" fmla="*/ 2147483647 h 900"/>
              <a:gd name="T4" fmla="*/ 2147483647 w 3732"/>
              <a:gd name="T5" fmla="*/ 0 h 900"/>
              <a:gd name="T6" fmla="*/ 2147483647 w 3732"/>
              <a:gd name="T7" fmla="*/ 0 h 900"/>
              <a:gd name="T8" fmla="*/ 0 w 3732"/>
              <a:gd name="T9" fmla="*/ 2147483647 h 9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32"/>
              <a:gd name="T16" fmla="*/ 0 h 900"/>
              <a:gd name="T17" fmla="*/ 3732 w 3732"/>
              <a:gd name="T18" fmla="*/ 900 h 9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32" h="900">
                <a:moveTo>
                  <a:pt x="0" y="900"/>
                </a:moveTo>
                <a:lnTo>
                  <a:pt x="2750" y="900"/>
                </a:lnTo>
                <a:lnTo>
                  <a:pt x="3732" y="0"/>
                </a:lnTo>
                <a:lnTo>
                  <a:pt x="982" y="0"/>
                </a:lnTo>
                <a:lnTo>
                  <a:pt x="0" y="900"/>
                </a:lnTo>
                <a:close/>
              </a:path>
            </a:pathLst>
          </a:custGeom>
          <a:solidFill>
            <a:srgbClr val="FFFF00">
              <a:alpha val="34901"/>
            </a:srgbClr>
          </a:solidFill>
          <a:ln w="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35" name="Elipsa 34">
            <a:extLst>
              <a:ext uri="{FF2B5EF4-FFF2-40B4-BE49-F238E27FC236}">
                <a16:creationId xmlns:a16="http://schemas.microsoft.com/office/drawing/2014/main" id="{176A74F6-D924-49A2-BC91-0C1F8B3D9EAE}"/>
              </a:ext>
            </a:extLst>
          </p:cNvPr>
          <p:cNvSpPr/>
          <p:nvPr/>
        </p:nvSpPr>
        <p:spPr>
          <a:xfrm>
            <a:off x="3354388" y="5903913"/>
            <a:ext cx="1751012" cy="533400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35225F8D-84F7-49A9-9415-709631177F9A}"/>
              </a:ext>
            </a:extLst>
          </p:cNvPr>
          <p:cNvSpPr/>
          <p:nvPr/>
        </p:nvSpPr>
        <p:spPr>
          <a:xfrm>
            <a:off x="666750" y="2279650"/>
            <a:ext cx="1749425" cy="533400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Elipsa 8">
            <a:extLst>
              <a:ext uri="{FF2B5EF4-FFF2-40B4-BE49-F238E27FC236}">
                <a16:creationId xmlns:a16="http://schemas.microsoft.com/office/drawing/2014/main" id="{2B651E6A-6734-4B18-BAC7-E751DDB208D4}"/>
              </a:ext>
            </a:extLst>
          </p:cNvPr>
          <p:cNvSpPr/>
          <p:nvPr/>
        </p:nvSpPr>
        <p:spPr>
          <a:xfrm>
            <a:off x="666750" y="2279650"/>
            <a:ext cx="1749425" cy="533400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Elipsa 1">
            <a:extLst>
              <a:ext uri="{FF2B5EF4-FFF2-40B4-BE49-F238E27FC236}">
                <a16:creationId xmlns:a16="http://schemas.microsoft.com/office/drawing/2014/main" id="{7976A790-4781-4601-9342-CD889355C8CC}"/>
              </a:ext>
            </a:extLst>
          </p:cNvPr>
          <p:cNvSpPr/>
          <p:nvPr/>
        </p:nvSpPr>
        <p:spPr>
          <a:xfrm>
            <a:off x="665163" y="1679575"/>
            <a:ext cx="1749425" cy="1749425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" name="Elipsa 2">
            <a:extLst>
              <a:ext uri="{FF2B5EF4-FFF2-40B4-BE49-F238E27FC236}">
                <a16:creationId xmlns:a16="http://schemas.microsoft.com/office/drawing/2014/main" id="{A6580C39-B0A8-4F1A-87EA-2371328738FE}"/>
              </a:ext>
            </a:extLst>
          </p:cNvPr>
          <p:cNvSpPr/>
          <p:nvPr/>
        </p:nvSpPr>
        <p:spPr>
          <a:xfrm>
            <a:off x="666750" y="2279650"/>
            <a:ext cx="1749425" cy="533400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D86949A7-A30C-474C-A04A-D882D61BE06D}"/>
              </a:ext>
            </a:extLst>
          </p:cNvPr>
          <p:cNvCxnSpPr/>
          <p:nvPr/>
        </p:nvCxnSpPr>
        <p:spPr>
          <a:xfrm flipH="1" flipV="1">
            <a:off x="2413000" y="631825"/>
            <a:ext cx="0" cy="19383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6997A88A-9480-45B6-877B-04CED5381E5B}"/>
              </a:ext>
            </a:extLst>
          </p:cNvPr>
          <p:cNvCxnSpPr/>
          <p:nvPr/>
        </p:nvCxnSpPr>
        <p:spPr>
          <a:xfrm flipH="1" flipV="1">
            <a:off x="668338" y="636588"/>
            <a:ext cx="0" cy="19383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>
            <a:extLst>
              <a:ext uri="{FF2B5EF4-FFF2-40B4-BE49-F238E27FC236}">
                <a16:creationId xmlns:a16="http://schemas.microsoft.com/office/drawing/2014/main" id="{3EC5C110-615F-4993-B5F3-FE62DC39D16C}"/>
              </a:ext>
            </a:extLst>
          </p:cNvPr>
          <p:cNvCxnSpPr/>
          <p:nvPr/>
        </p:nvCxnSpPr>
        <p:spPr>
          <a:xfrm flipH="1">
            <a:off x="1539875" y="2546350"/>
            <a:ext cx="863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ipsa 14">
            <a:extLst>
              <a:ext uri="{FF2B5EF4-FFF2-40B4-BE49-F238E27FC236}">
                <a16:creationId xmlns:a16="http://schemas.microsoft.com/office/drawing/2014/main" id="{0D6AE03A-2305-4F5D-8FE1-1D8B4F48010A}"/>
              </a:ext>
            </a:extLst>
          </p:cNvPr>
          <p:cNvSpPr/>
          <p:nvPr/>
        </p:nvSpPr>
        <p:spPr>
          <a:xfrm>
            <a:off x="1511300" y="2514600"/>
            <a:ext cx="53975" cy="539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71723A7B-6B61-4AF0-A5E9-FF1055CBC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0688" y="1200150"/>
            <a:ext cx="49133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Valjak je geometrijsko tijelo omeđeno s dvama sukladnim krugovima </a:t>
            </a:r>
            <a:r>
              <a:rPr lang="pl-PL" altLang="sr-Latn-RS"/>
              <a:t>i zakrivljenom plohom </a:t>
            </a:r>
            <a:r>
              <a:rPr lang="hr-HR" altLang="sr-Latn-RS"/>
              <a:t>koja se naziv </a:t>
            </a:r>
            <a:r>
              <a:rPr lang="hr-HR" altLang="sr-Latn-RS" b="1">
                <a:solidFill>
                  <a:srgbClr val="0070C0"/>
                </a:solidFill>
              </a:rPr>
              <a:t>plašt valjka</a:t>
            </a:r>
            <a:r>
              <a:rPr lang="hr-HR" altLang="sr-Latn-RS" b="1"/>
              <a:t>.</a:t>
            </a:r>
            <a:endParaRPr lang="hr-HR" altLang="sr-Latn-RS"/>
          </a:p>
        </p:txBody>
      </p:sp>
      <p:sp>
        <p:nvSpPr>
          <p:cNvPr id="17" name="Elipsa 16">
            <a:extLst>
              <a:ext uri="{FF2B5EF4-FFF2-40B4-BE49-F238E27FC236}">
                <a16:creationId xmlns:a16="http://schemas.microsoft.com/office/drawing/2014/main" id="{49336F4D-041D-49EB-8C13-6AFF595BE58C}"/>
              </a:ext>
            </a:extLst>
          </p:cNvPr>
          <p:cNvSpPr/>
          <p:nvPr/>
        </p:nvSpPr>
        <p:spPr>
          <a:xfrm>
            <a:off x="728663" y="5529263"/>
            <a:ext cx="1749425" cy="533400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8" name="Elipsa 17">
            <a:extLst>
              <a:ext uri="{FF2B5EF4-FFF2-40B4-BE49-F238E27FC236}">
                <a16:creationId xmlns:a16="http://schemas.microsoft.com/office/drawing/2014/main" id="{15B7ECE3-14F9-44B2-BE97-741EF574FB85}"/>
              </a:ext>
            </a:extLst>
          </p:cNvPr>
          <p:cNvSpPr/>
          <p:nvPr/>
        </p:nvSpPr>
        <p:spPr>
          <a:xfrm>
            <a:off x="728663" y="5529263"/>
            <a:ext cx="1749425" cy="533400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Elipsa 18">
            <a:extLst>
              <a:ext uri="{FF2B5EF4-FFF2-40B4-BE49-F238E27FC236}">
                <a16:creationId xmlns:a16="http://schemas.microsoft.com/office/drawing/2014/main" id="{1AC7FA80-A4E6-4512-91CF-19B1B5BFEF7E}"/>
              </a:ext>
            </a:extLst>
          </p:cNvPr>
          <p:cNvSpPr/>
          <p:nvPr/>
        </p:nvSpPr>
        <p:spPr>
          <a:xfrm>
            <a:off x="744538" y="4927600"/>
            <a:ext cx="1749425" cy="1749425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" name="Elipsa 19">
            <a:extLst>
              <a:ext uri="{FF2B5EF4-FFF2-40B4-BE49-F238E27FC236}">
                <a16:creationId xmlns:a16="http://schemas.microsoft.com/office/drawing/2014/main" id="{D227A7D1-45E2-403C-817B-9F122C122F0A}"/>
              </a:ext>
            </a:extLst>
          </p:cNvPr>
          <p:cNvSpPr/>
          <p:nvPr/>
        </p:nvSpPr>
        <p:spPr>
          <a:xfrm>
            <a:off x="728663" y="5529263"/>
            <a:ext cx="1749425" cy="533400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21" name="Ravni poveznik 20">
            <a:extLst>
              <a:ext uri="{FF2B5EF4-FFF2-40B4-BE49-F238E27FC236}">
                <a16:creationId xmlns:a16="http://schemas.microsoft.com/office/drawing/2014/main" id="{86B2454F-AF82-4ACC-915A-B086FFC7D472}"/>
              </a:ext>
            </a:extLst>
          </p:cNvPr>
          <p:cNvCxnSpPr/>
          <p:nvPr/>
        </p:nvCxnSpPr>
        <p:spPr>
          <a:xfrm rot="1200000" flipH="1" flipV="1">
            <a:off x="2824163" y="3910013"/>
            <a:ext cx="0" cy="19367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21">
            <a:extLst>
              <a:ext uri="{FF2B5EF4-FFF2-40B4-BE49-F238E27FC236}">
                <a16:creationId xmlns:a16="http://schemas.microsoft.com/office/drawing/2014/main" id="{C1D394B2-7AC3-4783-AF84-3C55EF29A557}"/>
              </a:ext>
            </a:extLst>
          </p:cNvPr>
          <p:cNvCxnSpPr/>
          <p:nvPr/>
        </p:nvCxnSpPr>
        <p:spPr>
          <a:xfrm rot="1200000" flipH="1" flipV="1">
            <a:off x="1063625" y="3910013"/>
            <a:ext cx="0" cy="19367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22">
            <a:extLst>
              <a:ext uri="{FF2B5EF4-FFF2-40B4-BE49-F238E27FC236}">
                <a16:creationId xmlns:a16="http://schemas.microsoft.com/office/drawing/2014/main" id="{EE08A2D3-3493-4E67-854C-B4D9D0A45DF6}"/>
              </a:ext>
            </a:extLst>
          </p:cNvPr>
          <p:cNvCxnSpPr/>
          <p:nvPr/>
        </p:nvCxnSpPr>
        <p:spPr>
          <a:xfrm flipH="1">
            <a:off x="1595438" y="5795963"/>
            <a:ext cx="90011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ipsa 23">
            <a:extLst>
              <a:ext uri="{FF2B5EF4-FFF2-40B4-BE49-F238E27FC236}">
                <a16:creationId xmlns:a16="http://schemas.microsoft.com/office/drawing/2014/main" id="{709F7B95-15B8-4D78-8CA9-1E5435BCA495}"/>
              </a:ext>
            </a:extLst>
          </p:cNvPr>
          <p:cNvSpPr/>
          <p:nvPr/>
        </p:nvSpPr>
        <p:spPr>
          <a:xfrm>
            <a:off x="1571625" y="5762625"/>
            <a:ext cx="53975" cy="539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0DD10423-6A92-4B8D-A985-0100554DF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3059113"/>
            <a:ext cx="27035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USPRAVAN VALJAK</a:t>
            </a:r>
          </a:p>
        </p:txBody>
      </p:sp>
      <p:sp>
        <p:nvSpPr>
          <p:cNvPr id="30" name="TekstniOkvir 29">
            <a:extLst>
              <a:ext uri="{FF2B5EF4-FFF2-40B4-BE49-F238E27FC236}">
                <a16:creationId xmlns:a16="http://schemas.microsoft.com/office/drawing/2014/main" id="{3C3A7AE6-489B-4136-8BA7-893F770E0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6213475"/>
            <a:ext cx="2705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KOSI VALJAK</a:t>
            </a:r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F4A18560-94B6-4E6F-9E4D-56A8E5417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688" y="2978150"/>
            <a:ext cx="54213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Proučavat ćemo samo uspravne valjke.</a:t>
            </a:r>
          </a:p>
        </p:txBody>
      </p:sp>
      <p:sp>
        <p:nvSpPr>
          <p:cNvPr id="32" name="Elipsa 31">
            <a:extLst>
              <a:ext uri="{FF2B5EF4-FFF2-40B4-BE49-F238E27FC236}">
                <a16:creationId xmlns:a16="http://schemas.microsoft.com/office/drawing/2014/main" id="{ED727C66-0385-4877-BB67-50522689CA3F}"/>
              </a:ext>
            </a:extLst>
          </p:cNvPr>
          <p:cNvSpPr/>
          <p:nvPr/>
        </p:nvSpPr>
        <p:spPr>
          <a:xfrm>
            <a:off x="3354388" y="3960813"/>
            <a:ext cx="1749425" cy="533400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33" name="Ravni poveznik 32">
            <a:extLst>
              <a:ext uri="{FF2B5EF4-FFF2-40B4-BE49-F238E27FC236}">
                <a16:creationId xmlns:a16="http://schemas.microsoft.com/office/drawing/2014/main" id="{A3444DD5-BA30-41BC-9DAD-D560FEF97DC8}"/>
              </a:ext>
            </a:extLst>
          </p:cNvPr>
          <p:cNvCxnSpPr/>
          <p:nvPr/>
        </p:nvCxnSpPr>
        <p:spPr>
          <a:xfrm flipH="1" flipV="1">
            <a:off x="5106988" y="4249738"/>
            <a:ext cx="0" cy="19367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>
            <a:extLst>
              <a:ext uri="{FF2B5EF4-FFF2-40B4-BE49-F238E27FC236}">
                <a16:creationId xmlns:a16="http://schemas.microsoft.com/office/drawing/2014/main" id="{6C95B73F-DE15-4C3F-AD85-9EAF0C74F080}"/>
              </a:ext>
            </a:extLst>
          </p:cNvPr>
          <p:cNvCxnSpPr/>
          <p:nvPr/>
        </p:nvCxnSpPr>
        <p:spPr>
          <a:xfrm flipH="1" flipV="1">
            <a:off x="3354388" y="4251325"/>
            <a:ext cx="0" cy="19367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ni poveznik 35">
            <a:extLst>
              <a:ext uri="{FF2B5EF4-FFF2-40B4-BE49-F238E27FC236}">
                <a16:creationId xmlns:a16="http://schemas.microsoft.com/office/drawing/2014/main" id="{DAC9073D-4980-49FA-B1EB-53E8D72FAB08}"/>
              </a:ext>
            </a:extLst>
          </p:cNvPr>
          <p:cNvCxnSpPr/>
          <p:nvPr/>
        </p:nvCxnSpPr>
        <p:spPr>
          <a:xfrm flipH="1">
            <a:off x="4198938" y="6181725"/>
            <a:ext cx="900112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a 36">
            <a:extLst>
              <a:ext uri="{FF2B5EF4-FFF2-40B4-BE49-F238E27FC236}">
                <a16:creationId xmlns:a16="http://schemas.microsoft.com/office/drawing/2014/main" id="{C15264E6-78D7-40AA-AB93-B7DF62C2F7E7}"/>
              </a:ext>
            </a:extLst>
          </p:cNvPr>
          <p:cNvSpPr/>
          <p:nvPr/>
        </p:nvSpPr>
        <p:spPr>
          <a:xfrm>
            <a:off x="4171950" y="6156325"/>
            <a:ext cx="53975" cy="539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8" name="TekstniOkvir 37">
            <a:extLst>
              <a:ext uri="{FF2B5EF4-FFF2-40B4-BE49-F238E27FC236}">
                <a16:creationId xmlns:a16="http://schemas.microsoft.com/office/drawing/2014/main" id="{14FC3A41-FA87-4077-A244-6D3312835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6225" y="5551488"/>
            <a:ext cx="2441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0070C0"/>
                </a:solidFill>
              </a:rPr>
              <a:t>polumjer baze valjka</a:t>
            </a:r>
          </a:p>
        </p:txBody>
      </p:sp>
      <p:cxnSp>
        <p:nvCxnSpPr>
          <p:cNvPr id="40" name="Ravni poveznik sa strelicom 39">
            <a:extLst>
              <a:ext uri="{FF2B5EF4-FFF2-40B4-BE49-F238E27FC236}">
                <a16:creationId xmlns:a16="http://schemas.microsoft.com/office/drawing/2014/main" id="{3B174EBF-0FCF-45D3-8675-D01DA7D6A855}"/>
              </a:ext>
            </a:extLst>
          </p:cNvPr>
          <p:cNvCxnSpPr/>
          <p:nvPr/>
        </p:nvCxnSpPr>
        <p:spPr>
          <a:xfrm flipV="1">
            <a:off x="4611688" y="5851525"/>
            <a:ext cx="782637" cy="2873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vni poveznik 41">
            <a:extLst>
              <a:ext uri="{FF2B5EF4-FFF2-40B4-BE49-F238E27FC236}">
                <a16:creationId xmlns:a16="http://schemas.microsoft.com/office/drawing/2014/main" id="{9BEF1544-78F5-4365-A12B-54F78E7959DC}"/>
              </a:ext>
            </a:extLst>
          </p:cNvPr>
          <p:cNvCxnSpPr/>
          <p:nvPr/>
        </p:nvCxnSpPr>
        <p:spPr>
          <a:xfrm flipH="1" flipV="1">
            <a:off x="5102225" y="4244975"/>
            <a:ext cx="0" cy="19367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vni poveznik 43">
            <a:extLst>
              <a:ext uri="{FF2B5EF4-FFF2-40B4-BE49-F238E27FC236}">
                <a16:creationId xmlns:a16="http://schemas.microsoft.com/office/drawing/2014/main" id="{36378CE2-0B18-4FA9-BEAF-457B6AD74026}"/>
              </a:ext>
            </a:extLst>
          </p:cNvPr>
          <p:cNvCxnSpPr/>
          <p:nvPr/>
        </p:nvCxnSpPr>
        <p:spPr>
          <a:xfrm flipH="1" flipV="1">
            <a:off x="4572000" y="4475163"/>
            <a:ext cx="0" cy="19383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vni poveznik 44">
            <a:extLst>
              <a:ext uri="{FF2B5EF4-FFF2-40B4-BE49-F238E27FC236}">
                <a16:creationId xmlns:a16="http://schemas.microsoft.com/office/drawing/2014/main" id="{616D7EA9-2442-4450-9E6F-40CDA897DC0F}"/>
              </a:ext>
            </a:extLst>
          </p:cNvPr>
          <p:cNvCxnSpPr/>
          <p:nvPr/>
        </p:nvCxnSpPr>
        <p:spPr>
          <a:xfrm flipH="1" flipV="1">
            <a:off x="4144963" y="4502150"/>
            <a:ext cx="0" cy="19367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vni poveznik 45">
            <a:extLst>
              <a:ext uri="{FF2B5EF4-FFF2-40B4-BE49-F238E27FC236}">
                <a16:creationId xmlns:a16="http://schemas.microsoft.com/office/drawing/2014/main" id="{51CEAEBF-6775-471C-A4BE-F6EF6161388B}"/>
              </a:ext>
            </a:extLst>
          </p:cNvPr>
          <p:cNvCxnSpPr/>
          <p:nvPr/>
        </p:nvCxnSpPr>
        <p:spPr>
          <a:xfrm flipH="1" flipV="1">
            <a:off x="3662363" y="4435475"/>
            <a:ext cx="0" cy="193833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vni poveznik 46">
            <a:extLst>
              <a:ext uri="{FF2B5EF4-FFF2-40B4-BE49-F238E27FC236}">
                <a16:creationId xmlns:a16="http://schemas.microsoft.com/office/drawing/2014/main" id="{07D1561A-C06F-42B8-AED5-337361019662}"/>
              </a:ext>
            </a:extLst>
          </p:cNvPr>
          <p:cNvCxnSpPr/>
          <p:nvPr/>
        </p:nvCxnSpPr>
        <p:spPr>
          <a:xfrm flipH="1" flipV="1">
            <a:off x="4784725" y="4030663"/>
            <a:ext cx="0" cy="19383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avni poveznik 47">
            <a:extLst>
              <a:ext uri="{FF2B5EF4-FFF2-40B4-BE49-F238E27FC236}">
                <a16:creationId xmlns:a16="http://schemas.microsoft.com/office/drawing/2014/main" id="{F99DEB26-A47E-4E34-9771-CA6E0934F36C}"/>
              </a:ext>
            </a:extLst>
          </p:cNvPr>
          <p:cNvCxnSpPr/>
          <p:nvPr/>
        </p:nvCxnSpPr>
        <p:spPr>
          <a:xfrm flipH="1" flipV="1">
            <a:off x="3792538" y="4005263"/>
            <a:ext cx="0" cy="19367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niOkvir 48">
            <a:extLst>
              <a:ext uri="{FF2B5EF4-FFF2-40B4-BE49-F238E27FC236}">
                <a16:creationId xmlns:a16="http://schemas.microsoft.com/office/drawing/2014/main" id="{D2A88091-3672-429D-9DDB-56397A28F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097338"/>
            <a:ext cx="24431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FF0000"/>
                </a:solidFill>
              </a:rPr>
              <a:t>izvodnice valjka</a:t>
            </a:r>
          </a:p>
        </p:txBody>
      </p:sp>
      <p:sp>
        <p:nvSpPr>
          <p:cNvPr id="50" name="TekstniOkvir 49">
            <a:extLst>
              <a:ext uri="{FF2B5EF4-FFF2-40B4-BE49-F238E27FC236}">
                <a16:creationId xmlns:a16="http://schemas.microsoft.com/office/drawing/2014/main" id="{5B7D1943-C9D7-4848-AA00-D00C9C684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5950" y="5865813"/>
            <a:ext cx="30035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duljina polumjera – </a:t>
            </a:r>
            <a:r>
              <a:rPr lang="hr-HR" altLang="sr-Latn-RS" i="1">
                <a:solidFill>
                  <a:srgbClr val="0070C0"/>
                </a:solidFill>
              </a:rPr>
              <a:t>r</a:t>
            </a:r>
            <a:r>
              <a:rPr lang="hr-HR" altLang="sr-Latn-RS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B81DF95B-AFB1-4DA6-B7AB-A70CB592A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1663" y="4402138"/>
            <a:ext cx="27701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duljina izvodnice je duljina visine valjka - </a:t>
            </a:r>
            <a:r>
              <a:rPr lang="hr-HR" altLang="sr-Latn-RS" i="1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52" name="Pravokutnik 51">
            <a:extLst>
              <a:ext uri="{FF2B5EF4-FFF2-40B4-BE49-F238E27FC236}">
                <a16:creationId xmlns:a16="http://schemas.microsoft.com/office/drawing/2014/main" id="{7360B06D-6DB6-457F-AB17-BDDE99EF2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925" y="4968875"/>
            <a:ext cx="300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FF0000"/>
                </a:solidFill>
              </a:rPr>
              <a:t>v</a:t>
            </a:r>
            <a:endParaRPr lang="hr-HR" altLang="sr-Latn-RS"/>
          </a:p>
        </p:txBody>
      </p:sp>
      <p:sp>
        <p:nvSpPr>
          <p:cNvPr id="53" name="Pravokutnik 52">
            <a:extLst>
              <a:ext uri="{FF2B5EF4-FFF2-40B4-BE49-F238E27FC236}">
                <a16:creationId xmlns:a16="http://schemas.microsoft.com/office/drawing/2014/main" id="{62D4DAC3-7D11-42E4-B78A-87FEE6C4F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9613" y="6072188"/>
            <a:ext cx="338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r</a:t>
            </a:r>
            <a:r>
              <a:rPr lang="hr-HR" altLang="sr-Latn-RS" b="1">
                <a:solidFill>
                  <a:srgbClr val="0070C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8.33333E-7 -0.27963 " pathEditMode="fixed" rAng="0" ptsTypes="AA">
                                      <p:cBhvr>
                                        <p:cTn id="30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0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82146E-6 L -3.88889E-6 -0.27659 " pathEditMode="relative" rAng="0" ptsTypes="AA">
                                      <p:cBhvr>
                                        <p:cTn id="32" dur="2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8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2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07222 -0.26574 " pathEditMode="fixed" rAng="0" ptsTypes="AA">
                                      <p:cBhvr>
                                        <p:cTn id="76" dur="2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0" y="-1330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" grpId="0" animBg="1"/>
      <p:bldP spid="9" grpId="0" animBg="1"/>
      <p:bldP spid="2" grpId="0" animBg="1"/>
      <p:bldP spid="3" grpId="0" animBg="1"/>
      <p:bldP spid="3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4" grpId="0" animBg="1"/>
      <p:bldP spid="24" grpId="1" animBg="1"/>
      <p:bldP spid="29" grpId="0"/>
      <p:bldP spid="30" grpId="0"/>
      <p:bldP spid="30" grpId="1"/>
      <p:bldP spid="31" grpId="0"/>
      <p:bldP spid="32" grpId="0" animBg="1"/>
      <p:bldP spid="37" grpId="0" animBg="1"/>
      <p:bldP spid="38" grpId="0"/>
      <p:bldP spid="49" grpId="0"/>
      <p:bldP spid="50" grpId="0"/>
      <p:bldP spid="51" grpId="0"/>
      <p:bldP spid="52" grpId="0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Ravni poveznik 30">
            <a:extLst>
              <a:ext uri="{FF2B5EF4-FFF2-40B4-BE49-F238E27FC236}">
                <a16:creationId xmlns:a16="http://schemas.microsoft.com/office/drawing/2014/main" id="{977AB412-E8A9-4491-B460-944DB01F538B}"/>
              </a:ext>
            </a:extLst>
          </p:cNvPr>
          <p:cNvCxnSpPr/>
          <p:nvPr/>
        </p:nvCxnSpPr>
        <p:spPr>
          <a:xfrm flipH="1" flipV="1">
            <a:off x="2965450" y="1346200"/>
            <a:ext cx="0" cy="3924300"/>
          </a:xfrm>
          <a:prstGeom prst="line">
            <a:avLst/>
          </a:prstGeom>
          <a:ln w="1905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lipsa 1">
            <a:extLst>
              <a:ext uri="{FF2B5EF4-FFF2-40B4-BE49-F238E27FC236}">
                <a16:creationId xmlns:a16="http://schemas.microsoft.com/office/drawing/2014/main" id="{416329F1-970D-4223-A012-D6195F01BCF9}"/>
              </a:ext>
            </a:extLst>
          </p:cNvPr>
          <p:cNvSpPr/>
          <p:nvPr/>
        </p:nvSpPr>
        <p:spPr>
          <a:xfrm>
            <a:off x="2112963" y="3916363"/>
            <a:ext cx="1749425" cy="533400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" name="Elipsa 2">
            <a:extLst>
              <a:ext uri="{FF2B5EF4-FFF2-40B4-BE49-F238E27FC236}">
                <a16:creationId xmlns:a16="http://schemas.microsoft.com/office/drawing/2014/main" id="{94701110-4F9A-4E26-B785-EBA78BCF2A02}"/>
              </a:ext>
            </a:extLst>
          </p:cNvPr>
          <p:cNvSpPr/>
          <p:nvPr/>
        </p:nvSpPr>
        <p:spPr>
          <a:xfrm>
            <a:off x="2111375" y="1974850"/>
            <a:ext cx="1749425" cy="533400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4" name="Ravni poveznik 3">
            <a:extLst>
              <a:ext uri="{FF2B5EF4-FFF2-40B4-BE49-F238E27FC236}">
                <a16:creationId xmlns:a16="http://schemas.microsoft.com/office/drawing/2014/main" id="{D63CA260-E3FB-4899-B00D-5794FE86CEA2}"/>
              </a:ext>
            </a:extLst>
          </p:cNvPr>
          <p:cNvCxnSpPr/>
          <p:nvPr/>
        </p:nvCxnSpPr>
        <p:spPr>
          <a:xfrm flipH="1" flipV="1">
            <a:off x="3865563" y="2262188"/>
            <a:ext cx="0" cy="19367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ni poveznik 4">
            <a:extLst>
              <a:ext uri="{FF2B5EF4-FFF2-40B4-BE49-F238E27FC236}">
                <a16:creationId xmlns:a16="http://schemas.microsoft.com/office/drawing/2014/main" id="{C14FD2CB-8498-4267-BFA3-3970EDE07887}"/>
              </a:ext>
            </a:extLst>
          </p:cNvPr>
          <p:cNvCxnSpPr/>
          <p:nvPr/>
        </p:nvCxnSpPr>
        <p:spPr>
          <a:xfrm flipH="1" flipV="1">
            <a:off x="2111375" y="2263775"/>
            <a:ext cx="0" cy="19383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74C039CE-8185-4C2F-960C-A1BBBFA4A1A4}"/>
              </a:ext>
            </a:extLst>
          </p:cNvPr>
          <p:cNvCxnSpPr/>
          <p:nvPr/>
        </p:nvCxnSpPr>
        <p:spPr>
          <a:xfrm flipH="1">
            <a:off x="2955925" y="4194175"/>
            <a:ext cx="90011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ipsa 6">
            <a:extLst>
              <a:ext uri="{FF2B5EF4-FFF2-40B4-BE49-F238E27FC236}">
                <a16:creationId xmlns:a16="http://schemas.microsoft.com/office/drawing/2014/main" id="{D3430374-C7FF-4D96-898F-61564B21A342}"/>
              </a:ext>
            </a:extLst>
          </p:cNvPr>
          <p:cNvSpPr/>
          <p:nvPr/>
        </p:nvSpPr>
        <p:spPr>
          <a:xfrm>
            <a:off x="2930525" y="4168775"/>
            <a:ext cx="53975" cy="539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7355423B-A284-4AF8-BED4-35C708D51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3213" y="3565525"/>
            <a:ext cx="24431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0070C0"/>
                </a:solidFill>
              </a:rPr>
              <a:t>polumjer baze valjka</a:t>
            </a:r>
          </a:p>
        </p:txBody>
      </p:sp>
      <p:cxnSp>
        <p:nvCxnSpPr>
          <p:cNvPr id="9" name="Ravni poveznik sa strelicom 8">
            <a:extLst>
              <a:ext uri="{FF2B5EF4-FFF2-40B4-BE49-F238E27FC236}">
                <a16:creationId xmlns:a16="http://schemas.microsoft.com/office/drawing/2014/main" id="{1CD289D4-A78B-4FE6-BD94-7BC3ED98F06B}"/>
              </a:ext>
            </a:extLst>
          </p:cNvPr>
          <p:cNvCxnSpPr/>
          <p:nvPr/>
        </p:nvCxnSpPr>
        <p:spPr>
          <a:xfrm flipV="1">
            <a:off x="3368675" y="3865563"/>
            <a:ext cx="784225" cy="287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>
            <a:extLst>
              <a:ext uri="{FF2B5EF4-FFF2-40B4-BE49-F238E27FC236}">
                <a16:creationId xmlns:a16="http://schemas.microsoft.com/office/drawing/2014/main" id="{CBA93085-6DCF-4B05-8115-CBA2C3846BD9}"/>
              </a:ext>
            </a:extLst>
          </p:cNvPr>
          <p:cNvCxnSpPr/>
          <p:nvPr/>
        </p:nvCxnSpPr>
        <p:spPr>
          <a:xfrm flipH="1" flipV="1">
            <a:off x="3860800" y="2257425"/>
            <a:ext cx="0" cy="19383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>
            <a:extLst>
              <a:ext uri="{FF2B5EF4-FFF2-40B4-BE49-F238E27FC236}">
                <a16:creationId xmlns:a16="http://schemas.microsoft.com/office/drawing/2014/main" id="{E98532FA-4673-4FCE-AE3F-0F13EFD0926C}"/>
              </a:ext>
            </a:extLst>
          </p:cNvPr>
          <p:cNvCxnSpPr/>
          <p:nvPr/>
        </p:nvCxnSpPr>
        <p:spPr>
          <a:xfrm flipH="1" flipV="1">
            <a:off x="3328988" y="2489200"/>
            <a:ext cx="0" cy="19367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>
            <a:extLst>
              <a:ext uri="{FF2B5EF4-FFF2-40B4-BE49-F238E27FC236}">
                <a16:creationId xmlns:a16="http://schemas.microsoft.com/office/drawing/2014/main" id="{F77910EF-3F70-4D21-9EB2-FD3F7124DE73}"/>
              </a:ext>
            </a:extLst>
          </p:cNvPr>
          <p:cNvCxnSpPr/>
          <p:nvPr/>
        </p:nvCxnSpPr>
        <p:spPr>
          <a:xfrm flipH="1" flipV="1">
            <a:off x="2901950" y="2514600"/>
            <a:ext cx="0" cy="19367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>
            <a:extLst>
              <a:ext uri="{FF2B5EF4-FFF2-40B4-BE49-F238E27FC236}">
                <a16:creationId xmlns:a16="http://schemas.microsoft.com/office/drawing/2014/main" id="{A52BC706-F396-4580-B00C-E0A0B69A763C}"/>
              </a:ext>
            </a:extLst>
          </p:cNvPr>
          <p:cNvCxnSpPr/>
          <p:nvPr/>
        </p:nvCxnSpPr>
        <p:spPr>
          <a:xfrm flipH="1" flipV="1">
            <a:off x="2419350" y="2449513"/>
            <a:ext cx="0" cy="19367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>
            <a:extLst>
              <a:ext uri="{FF2B5EF4-FFF2-40B4-BE49-F238E27FC236}">
                <a16:creationId xmlns:a16="http://schemas.microsoft.com/office/drawing/2014/main" id="{2F73B090-1510-4F48-A5A2-EBCDE7F00B3F}"/>
              </a:ext>
            </a:extLst>
          </p:cNvPr>
          <p:cNvCxnSpPr/>
          <p:nvPr/>
        </p:nvCxnSpPr>
        <p:spPr>
          <a:xfrm flipH="1" flipV="1">
            <a:off x="3543300" y="2044700"/>
            <a:ext cx="0" cy="19367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>
            <a:extLst>
              <a:ext uri="{FF2B5EF4-FFF2-40B4-BE49-F238E27FC236}">
                <a16:creationId xmlns:a16="http://schemas.microsoft.com/office/drawing/2014/main" id="{7340A21A-B183-4457-A519-9B02B1BC3164}"/>
              </a:ext>
            </a:extLst>
          </p:cNvPr>
          <p:cNvCxnSpPr/>
          <p:nvPr/>
        </p:nvCxnSpPr>
        <p:spPr>
          <a:xfrm flipH="1" flipV="1">
            <a:off x="2549525" y="2017713"/>
            <a:ext cx="0" cy="19383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51BDB678-8228-4BBC-8B33-99803C893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2738" y="2109788"/>
            <a:ext cx="2441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FF0000"/>
                </a:solidFill>
              </a:rPr>
              <a:t>izvodnice valjka</a:t>
            </a:r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583633B8-B7AB-485A-A1AA-69540ECF5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2938" y="3878263"/>
            <a:ext cx="3005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duljina polumjera – </a:t>
            </a:r>
            <a:r>
              <a:rPr lang="hr-HR" altLang="sr-Latn-RS" i="1">
                <a:solidFill>
                  <a:srgbClr val="0070C0"/>
                </a:solidFill>
              </a:rPr>
              <a:t>r</a:t>
            </a:r>
            <a:r>
              <a:rPr lang="hr-HR" altLang="sr-Latn-RS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203201EF-AB20-4EBF-AD2C-79AFD1E08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0238" y="2414588"/>
            <a:ext cx="2768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duljina izvodnice je duljina visine valjka - </a:t>
            </a:r>
            <a:r>
              <a:rPr lang="hr-HR" altLang="sr-Latn-RS" i="1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19" name="Pravokutnik 18">
            <a:extLst>
              <a:ext uri="{FF2B5EF4-FFF2-40B4-BE49-F238E27FC236}">
                <a16:creationId xmlns:a16="http://schemas.microsoft.com/office/drawing/2014/main" id="{E853FCF8-5A4A-441F-BB31-1F764861DC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1913" y="2981325"/>
            <a:ext cx="300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FF0000"/>
                </a:solidFill>
              </a:rPr>
              <a:t>v</a:t>
            </a:r>
            <a:endParaRPr lang="hr-HR" altLang="sr-Latn-RS"/>
          </a:p>
        </p:txBody>
      </p:sp>
      <p:sp>
        <p:nvSpPr>
          <p:cNvPr id="20" name="Pravokutnik 19">
            <a:extLst>
              <a:ext uri="{FF2B5EF4-FFF2-40B4-BE49-F238E27FC236}">
                <a16:creationId xmlns:a16="http://schemas.microsoft.com/office/drawing/2014/main" id="{27BF39CB-923C-40C4-BDF8-1AEE943B7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8188" y="4086225"/>
            <a:ext cx="3381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r</a:t>
            </a:r>
            <a:r>
              <a:rPr lang="hr-HR" altLang="sr-Latn-RS" b="1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2" name="Elipsa 31">
            <a:extLst>
              <a:ext uri="{FF2B5EF4-FFF2-40B4-BE49-F238E27FC236}">
                <a16:creationId xmlns:a16="http://schemas.microsoft.com/office/drawing/2014/main" id="{E748AAAF-4E69-4FC4-90DE-F1BA445641F1}"/>
              </a:ext>
            </a:extLst>
          </p:cNvPr>
          <p:cNvSpPr/>
          <p:nvPr/>
        </p:nvSpPr>
        <p:spPr>
          <a:xfrm>
            <a:off x="2935288" y="2200275"/>
            <a:ext cx="53975" cy="539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46774F9C-E772-4A75-94CA-868B87308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0388" y="4916488"/>
            <a:ext cx="4044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52538" indent="-12525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/>
              <a:t>os valjka –  </a:t>
            </a:r>
            <a:r>
              <a:rPr lang="hr-HR" altLang="sr-Latn-RS"/>
              <a:t>pravac koji spaja središta </a:t>
            </a:r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r>
              <a:rPr lang="hr-HR" altLang="sr-Latn-RS"/>
              <a:t> i </a:t>
            </a:r>
            <a:r>
              <a:rPr lang="hr-HR" altLang="sr-Latn-RS" i="1"/>
              <a:t>S</a:t>
            </a:r>
            <a:r>
              <a:rPr lang="hr-HR" altLang="sr-Latn-RS" i="1" baseline="-25000"/>
              <a:t>2</a:t>
            </a:r>
            <a:r>
              <a:rPr lang="hr-HR" altLang="sr-Latn-RS"/>
              <a:t> baza valjka</a:t>
            </a:r>
          </a:p>
        </p:txBody>
      </p:sp>
      <p:sp>
        <p:nvSpPr>
          <p:cNvPr id="6168" name="Pravokutnik 33">
            <a:extLst>
              <a:ext uri="{FF2B5EF4-FFF2-40B4-BE49-F238E27FC236}">
                <a16:creationId xmlns:a16="http://schemas.microsoft.com/office/drawing/2014/main" id="{163FB6E6-0442-43E9-8F82-63C29844E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38877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endParaRPr lang="hr-HR" altLang="sr-Latn-RS"/>
          </a:p>
        </p:txBody>
      </p:sp>
      <p:sp>
        <p:nvSpPr>
          <p:cNvPr id="6169" name="Pravokutnik 34">
            <a:extLst>
              <a:ext uri="{FF2B5EF4-FFF2-40B4-BE49-F238E27FC236}">
                <a16:creationId xmlns:a16="http://schemas.microsoft.com/office/drawing/2014/main" id="{0917C3BC-D6F7-4C12-861A-46F994BB1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5763" y="1979613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S</a:t>
            </a:r>
            <a:r>
              <a:rPr lang="hr-HR" altLang="sr-Latn-RS" i="1" baseline="-25000"/>
              <a:t>2</a:t>
            </a:r>
            <a:endParaRPr lang="hr-HR" altLang="sr-Latn-R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17" grpId="0"/>
      <p:bldP spid="18" grpId="0"/>
      <p:bldP spid="19" grpId="0"/>
      <p:bldP spid="20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avokutnik 22">
            <a:extLst>
              <a:ext uri="{FF2B5EF4-FFF2-40B4-BE49-F238E27FC236}">
                <a16:creationId xmlns:a16="http://schemas.microsoft.com/office/drawing/2014/main" id="{93BE0D4B-215E-4C08-836C-49DBE248B76F}"/>
              </a:ext>
            </a:extLst>
          </p:cNvPr>
          <p:cNvSpPr/>
          <p:nvPr/>
        </p:nvSpPr>
        <p:spPr>
          <a:xfrm rot="5400000">
            <a:off x="6008687" y="3409951"/>
            <a:ext cx="1084263" cy="1122362"/>
          </a:xfrm>
          <a:prstGeom prst="rect">
            <a:avLst/>
          </a:prstGeom>
          <a:solidFill>
            <a:srgbClr val="FFC000">
              <a:alpha val="10000"/>
            </a:srgbClr>
          </a:solidFill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2" name="Grupa 41">
            <a:extLst>
              <a:ext uri="{FF2B5EF4-FFF2-40B4-BE49-F238E27FC236}">
                <a16:creationId xmlns:a16="http://schemas.microsoft.com/office/drawing/2014/main" id="{60818428-BA65-4D1A-A560-935B8F1C9943}"/>
              </a:ext>
            </a:extLst>
          </p:cNvPr>
          <p:cNvGrpSpPr>
            <a:grpSpLocks/>
          </p:cNvGrpSpPr>
          <p:nvPr/>
        </p:nvGrpSpPr>
        <p:grpSpPr bwMode="auto">
          <a:xfrm>
            <a:off x="5689600" y="3435350"/>
            <a:ext cx="1722438" cy="2178050"/>
            <a:chOff x="5023550" y="3684280"/>
            <a:chExt cx="1722701" cy="2178756"/>
          </a:xfrm>
        </p:grpSpPr>
        <p:sp>
          <p:nvSpPr>
            <p:cNvPr id="34" name="Pravokutnik 33">
              <a:extLst>
                <a:ext uri="{FF2B5EF4-FFF2-40B4-BE49-F238E27FC236}">
                  <a16:creationId xmlns:a16="http://schemas.microsoft.com/office/drawing/2014/main" id="{74268ADB-995F-49DD-803C-D5E6C913361A}"/>
                </a:ext>
              </a:extLst>
            </p:cNvPr>
            <p:cNvSpPr/>
            <p:nvPr/>
          </p:nvSpPr>
          <p:spPr>
            <a:xfrm rot="5400000">
              <a:off x="5337036" y="3666114"/>
              <a:ext cx="1084614" cy="1120946"/>
            </a:xfrm>
            <a:prstGeom prst="rect">
              <a:avLst/>
            </a:prstGeom>
            <a:solidFill>
              <a:srgbClr val="FFC000">
                <a:alpha val="10000"/>
              </a:srgbClr>
            </a:solidFill>
            <a:ln w="127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r-HR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35" name="Luk 34">
              <a:extLst>
                <a:ext uri="{FF2B5EF4-FFF2-40B4-BE49-F238E27FC236}">
                  <a16:creationId xmlns:a16="http://schemas.microsoft.com/office/drawing/2014/main" id="{1AAE4A75-D157-426C-97B3-D1CCCD766F60}"/>
                </a:ext>
              </a:extLst>
            </p:cNvPr>
            <p:cNvSpPr/>
            <p:nvPr/>
          </p:nvSpPr>
          <p:spPr>
            <a:xfrm rot="5400000">
              <a:off x="5352026" y="4468811"/>
              <a:ext cx="2178756" cy="609693"/>
            </a:xfrm>
            <a:prstGeom prst="arc">
              <a:avLst>
                <a:gd name="adj1" fmla="val 10765726"/>
                <a:gd name="adj2" fmla="val 16087714"/>
              </a:avLst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36" name="Pravokutnik 35">
              <a:extLst>
                <a:ext uri="{FF2B5EF4-FFF2-40B4-BE49-F238E27FC236}">
                  <a16:creationId xmlns:a16="http://schemas.microsoft.com/office/drawing/2014/main" id="{C64259BB-0CE3-4299-AA62-F9067046F866}"/>
                </a:ext>
              </a:extLst>
            </p:cNvPr>
            <p:cNvSpPr/>
            <p:nvPr/>
          </p:nvSpPr>
          <p:spPr>
            <a:xfrm rot="5400000">
              <a:off x="5337037" y="4745965"/>
              <a:ext cx="1086202" cy="1132060"/>
            </a:xfrm>
            <a:prstGeom prst="rect">
              <a:avLst/>
            </a:prstGeom>
            <a:solidFill>
              <a:srgbClr val="FFC000">
                <a:alpha val="10000"/>
              </a:srgbClr>
            </a:solidFill>
            <a:ln w="127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r-HR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37" name="Luk 36">
              <a:extLst>
                <a:ext uri="{FF2B5EF4-FFF2-40B4-BE49-F238E27FC236}">
                  <a16:creationId xmlns:a16="http://schemas.microsoft.com/office/drawing/2014/main" id="{20C6A5CB-E833-47F3-97C5-EEC8AB3A3C3F}"/>
                </a:ext>
              </a:extLst>
            </p:cNvPr>
            <p:cNvSpPr/>
            <p:nvPr/>
          </p:nvSpPr>
          <p:spPr>
            <a:xfrm rot="5400000">
              <a:off x="5352026" y="4468811"/>
              <a:ext cx="2178756" cy="609693"/>
            </a:xfrm>
            <a:prstGeom prst="arc">
              <a:avLst>
                <a:gd name="adj1" fmla="val 21563410"/>
                <a:gd name="adj2" fmla="val 10785915"/>
              </a:avLst>
            </a:prstGeom>
            <a:ln>
              <a:solidFill>
                <a:srgbClr val="00B05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38" name="Luk 37">
              <a:extLst>
                <a:ext uri="{FF2B5EF4-FFF2-40B4-BE49-F238E27FC236}">
                  <a16:creationId xmlns:a16="http://schemas.microsoft.com/office/drawing/2014/main" id="{7265921B-3A51-4D53-8FDE-7149E80E8A24}"/>
                </a:ext>
              </a:extLst>
            </p:cNvPr>
            <p:cNvSpPr/>
            <p:nvPr/>
          </p:nvSpPr>
          <p:spPr>
            <a:xfrm rot="5400000">
              <a:off x="5352026" y="4468811"/>
              <a:ext cx="2178756" cy="609693"/>
            </a:xfrm>
            <a:prstGeom prst="arc">
              <a:avLst>
                <a:gd name="adj1" fmla="val 16132290"/>
                <a:gd name="adj2" fmla="val 56887"/>
              </a:avLst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39" name="Luk 38">
              <a:extLst>
                <a:ext uri="{FF2B5EF4-FFF2-40B4-BE49-F238E27FC236}">
                  <a16:creationId xmlns:a16="http://schemas.microsoft.com/office/drawing/2014/main" id="{5A812E91-82F0-4A4B-A720-BA4EEA823389}"/>
                </a:ext>
              </a:extLst>
            </p:cNvPr>
            <p:cNvSpPr/>
            <p:nvPr/>
          </p:nvSpPr>
          <p:spPr>
            <a:xfrm rot="5400000">
              <a:off x="4239019" y="4468811"/>
              <a:ext cx="2178756" cy="609693"/>
            </a:xfrm>
            <a:prstGeom prst="arc">
              <a:avLst>
                <a:gd name="adj1" fmla="val 10765726"/>
                <a:gd name="adj2" fmla="val 16087714"/>
              </a:avLst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40" name="Luk 39">
              <a:extLst>
                <a:ext uri="{FF2B5EF4-FFF2-40B4-BE49-F238E27FC236}">
                  <a16:creationId xmlns:a16="http://schemas.microsoft.com/office/drawing/2014/main" id="{E33548AC-BEE1-4EA9-A891-4BEC31D80575}"/>
                </a:ext>
              </a:extLst>
            </p:cNvPr>
            <p:cNvSpPr/>
            <p:nvPr/>
          </p:nvSpPr>
          <p:spPr>
            <a:xfrm rot="5400000">
              <a:off x="4239019" y="4468811"/>
              <a:ext cx="2178756" cy="609693"/>
            </a:xfrm>
            <a:prstGeom prst="arc">
              <a:avLst>
                <a:gd name="adj1" fmla="val 21563410"/>
                <a:gd name="adj2" fmla="val 10785915"/>
              </a:avLst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41" name="Luk 40">
              <a:extLst>
                <a:ext uri="{FF2B5EF4-FFF2-40B4-BE49-F238E27FC236}">
                  <a16:creationId xmlns:a16="http://schemas.microsoft.com/office/drawing/2014/main" id="{F6927544-F17C-4E35-86DA-87003ABFD289}"/>
                </a:ext>
              </a:extLst>
            </p:cNvPr>
            <p:cNvSpPr/>
            <p:nvPr/>
          </p:nvSpPr>
          <p:spPr>
            <a:xfrm rot="5400000">
              <a:off x="4239019" y="4468811"/>
              <a:ext cx="2178756" cy="609693"/>
            </a:xfrm>
            <a:prstGeom prst="arc">
              <a:avLst>
                <a:gd name="adj1" fmla="val 15873243"/>
                <a:gd name="adj2" fmla="val 56887"/>
              </a:avLst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</p:grpSp>
      <p:sp>
        <p:nvSpPr>
          <p:cNvPr id="53" name="Elipsa 52">
            <a:extLst>
              <a:ext uri="{FF2B5EF4-FFF2-40B4-BE49-F238E27FC236}">
                <a16:creationId xmlns:a16="http://schemas.microsoft.com/office/drawing/2014/main" id="{B061D72E-8C4A-4929-855B-2C5C45CBEF85}"/>
              </a:ext>
            </a:extLst>
          </p:cNvPr>
          <p:cNvSpPr/>
          <p:nvPr/>
        </p:nvSpPr>
        <p:spPr>
          <a:xfrm>
            <a:off x="5462588" y="4778375"/>
            <a:ext cx="2159000" cy="612775"/>
          </a:xfrm>
          <a:prstGeom prst="ellipse">
            <a:avLst/>
          </a:prstGeom>
          <a:solidFill>
            <a:srgbClr val="FFC00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4" name="Elipsa 53">
            <a:extLst>
              <a:ext uri="{FF2B5EF4-FFF2-40B4-BE49-F238E27FC236}">
                <a16:creationId xmlns:a16="http://schemas.microsoft.com/office/drawing/2014/main" id="{38257674-DCA8-436A-8AA6-EE5FB08C5CC8}"/>
              </a:ext>
            </a:extLst>
          </p:cNvPr>
          <p:cNvSpPr/>
          <p:nvPr/>
        </p:nvSpPr>
        <p:spPr>
          <a:xfrm>
            <a:off x="5456238" y="3667125"/>
            <a:ext cx="2160587" cy="611188"/>
          </a:xfrm>
          <a:prstGeom prst="ellipse">
            <a:avLst/>
          </a:prstGeom>
          <a:solidFill>
            <a:srgbClr val="FFC000">
              <a:alpha val="5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9" name="Elipsa 48">
            <a:extLst>
              <a:ext uri="{FF2B5EF4-FFF2-40B4-BE49-F238E27FC236}">
                <a16:creationId xmlns:a16="http://schemas.microsoft.com/office/drawing/2014/main" id="{283F5D0A-9C75-4ADA-BC7B-4EC37587CA00}"/>
              </a:ext>
            </a:extLst>
          </p:cNvPr>
          <p:cNvSpPr/>
          <p:nvPr/>
        </p:nvSpPr>
        <p:spPr>
          <a:xfrm>
            <a:off x="1201738" y="3663950"/>
            <a:ext cx="2160587" cy="611188"/>
          </a:xfrm>
          <a:prstGeom prst="ellipse">
            <a:avLst/>
          </a:prstGeom>
          <a:solidFill>
            <a:srgbClr val="FFC00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8" name="Elipsa 47">
            <a:extLst>
              <a:ext uri="{FF2B5EF4-FFF2-40B4-BE49-F238E27FC236}">
                <a16:creationId xmlns:a16="http://schemas.microsoft.com/office/drawing/2014/main" id="{47A35E31-CE6E-4036-AB6A-0C1EC810118C}"/>
              </a:ext>
            </a:extLst>
          </p:cNvPr>
          <p:cNvSpPr/>
          <p:nvPr/>
        </p:nvSpPr>
        <p:spPr>
          <a:xfrm>
            <a:off x="1196975" y="1455738"/>
            <a:ext cx="2159000" cy="612775"/>
          </a:xfrm>
          <a:prstGeom prst="ellipse">
            <a:avLst/>
          </a:prstGeom>
          <a:solidFill>
            <a:srgbClr val="FFC000">
              <a:alpha val="5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" name="Pravokutnik 19">
            <a:extLst>
              <a:ext uri="{FF2B5EF4-FFF2-40B4-BE49-F238E27FC236}">
                <a16:creationId xmlns:a16="http://schemas.microsoft.com/office/drawing/2014/main" id="{1A71DEF1-D52B-4D5E-8E41-53583ABEF498}"/>
              </a:ext>
            </a:extLst>
          </p:cNvPr>
          <p:cNvSpPr/>
          <p:nvPr/>
        </p:nvSpPr>
        <p:spPr>
          <a:xfrm>
            <a:off x="2286000" y="1749425"/>
            <a:ext cx="1084263" cy="2220913"/>
          </a:xfrm>
          <a:prstGeom prst="rect">
            <a:avLst/>
          </a:prstGeom>
          <a:solidFill>
            <a:srgbClr val="0070C0">
              <a:alpha val="10000"/>
            </a:srgbClr>
          </a:solidFill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Luk 5">
            <a:extLst>
              <a:ext uri="{FF2B5EF4-FFF2-40B4-BE49-F238E27FC236}">
                <a16:creationId xmlns:a16="http://schemas.microsoft.com/office/drawing/2014/main" id="{D5D94DED-6913-44B3-9478-9C45448BF503}"/>
              </a:ext>
            </a:extLst>
          </p:cNvPr>
          <p:cNvSpPr/>
          <p:nvPr/>
        </p:nvSpPr>
        <p:spPr>
          <a:xfrm>
            <a:off x="1189038" y="1455738"/>
            <a:ext cx="2179637" cy="609600"/>
          </a:xfrm>
          <a:prstGeom prst="arc">
            <a:avLst>
              <a:gd name="adj1" fmla="val 10765726"/>
              <a:gd name="adj2" fmla="val 160877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CD330244-B4A4-4302-8F41-D88BB157B2EA}"/>
              </a:ext>
            </a:extLst>
          </p:cNvPr>
          <p:cNvSpPr/>
          <p:nvPr/>
        </p:nvSpPr>
        <p:spPr>
          <a:xfrm>
            <a:off x="1193800" y="1749425"/>
            <a:ext cx="1085850" cy="2220913"/>
          </a:xfrm>
          <a:prstGeom prst="rect">
            <a:avLst/>
          </a:prstGeom>
          <a:solidFill>
            <a:srgbClr val="0070C0">
              <a:alpha val="10000"/>
            </a:srgbClr>
          </a:solidFill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0D389C2D-D14D-46AC-BC4F-234439B92339}"/>
              </a:ext>
            </a:extLst>
          </p:cNvPr>
          <p:cNvCxnSpPr/>
          <p:nvPr/>
        </p:nvCxnSpPr>
        <p:spPr>
          <a:xfrm rot="16200000" flipH="1">
            <a:off x="50006" y="3223419"/>
            <a:ext cx="4459288" cy="0"/>
          </a:xfrm>
          <a:prstGeom prst="line">
            <a:avLst/>
          </a:prstGeom>
          <a:ln w="190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uk 10">
            <a:extLst>
              <a:ext uri="{FF2B5EF4-FFF2-40B4-BE49-F238E27FC236}">
                <a16:creationId xmlns:a16="http://schemas.microsoft.com/office/drawing/2014/main" id="{B1D5D514-8292-4725-AE7B-FAAFB2260735}"/>
              </a:ext>
            </a:extLst>
          </p:cNvPr>
          <p:cNvSpPr/>
          <p:nvPr/>
        </p:nvSpPr>
        <p:spPr>
          <a:xfrm>
            <a:off x="1189038" y="1455738"/>
            <a:ext cx="2179637" cy="609600"/>
          </a:xfrm>
          <a:prstGeom prst="arc">
            <a:avLst>
              <a:gd name="adj1" fmla="val 21563410"/>
              <a:gd name="adj2" fmla="val 107859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2" name="Luk 11">
            <a:extLst>
              <a:ext uri="{FF2B5EF4-FFF2-40B4-BE49-F238E27FC236}">
                <a16:creationId xmlns:a16="http://schemas.microsoft.com/office/drawing/2014/main" id="{2BB60322-1AB3-438E-A39A-D474E0FD77BB}"/>
              </a:ext>
            </a:extLst>
          </p:cNvPr>
          <p:cNvSpPr/>
          <p:nvPr/>
        </p:nvSpPr>
        <p:spPr>
          <a:xfrm>
            <a:off x="1189038" y="1455738"/>
            <a:ext cx="2179637" cy="609600"/>
          </a:xfrm>
          <a:prstGeom prst="arc">
            <a:avLst>
              <a:gd name="adj1" fmla="val 16132290"/>
              <a:gd name="adj2" fmla="val 568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14" name="Ravni poveznik sa strelicom 13">
            <a:extLst>
              <a:ext uri="{FF2B5EF4-FFF2-40B4-BE49-F238E27FC236}">
                <a16:creationId xmlns:a16="http://schemas.microsoft.com/office/drawing/2014/main" id="{7539FEC4-E11D-473B-B2FE-B07BD09E5018}"/>
              </a:ext>
            </a:extLst>
          </p:cNvPr>
          <p:cNvCxnSpPr/>
          <p:nvPr/>
        </p:nvCxnSpPr>
        <p:spPr>
          <a:xfrm>
            <a:off x="1276350" y="1974850"/>
            <a:ext cx="179388" cy="10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uk 15">
            <a:extLst>
              <a:ext uri="{FF2B5EF4-FFF2-40B4-BE49-F238E27FC236}">
                <a16:creationId xmlns:a16="http://schemas.microsoft.com/office/drawing/2014/main" id="{408725C7-BB57-4418-B14C-6528A6E85D1D}"/>
              </a:ext>
            </a:extLst>
          </p:cNvPr>
          <p:cNvSpPr/>
          <p:nvPr/>
        </p:nvSpPr>
        <p:spPr>
          <a:xfrm>
            <a:off x="1201738" y="3651250"/>
            <a:ext cx="2179637" cy="609600"/>
          </a:xfrm>
          <a:prstGeom prst="arc">
            <a:avLst>
              <a:gd name="adj1" fmla="val 10765726"/>
              <a:gd name="adj2" fmla="val 16087714"/>
            </a:avLst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7" name="Luk 16">
            <a:extLst>
              <a:ext uri="{FF2B5EF4-FFF2-40B4-BE49-F238E27FC236}">
                <a16:creationId xmlns:a16="http://schemas.microsoft.com/office/drawing/2014/main" id="{0196ABD0-2EC0-4238-BDCE-D0831914EED3}"/>
              </a:ext>
            </a:extLst>
          </p:cNvPr>
          <p:cNvSpPr/>
          <p:nvPr/>
        </p:nvSpPr>
        <p:spPr>
          <a:xfrm>
            <a:off x="1190625" y="3651250"/>
            <a:ext cx="2179638" cy="609600"/>
          </a:xfrm>
          <a:prstGeom prst="arc">
            <a:avLst>
              <a:gd name="adj1" fmla="val 21563410"/>
              <a:gd name="adj2" fmla="val 107859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8" name="Luk 17">
            <a:extLst>
              <a:ext uri="{FF2B5EF4-FFF2-40B4-BE49-F238E27FC236}">
                <a16:creationId xmlns:a16="http://schemas.microsoft.com/office/drawing/2014/main" id="{000383D9-37DD-4505-A75F-8DBDC11A4F6B}"/>
              </a:ext>
            </a:extLst>
          </p:cNvPr>
          <p:cNvSpPr/>
          <p:nvPr/>
        </p:nvSpPr>
        <p:spPr>
          <a:xfrm>
            <a:off x="1190625" y="3651250"/>
            <a:ext cx="2179638" cy="609600"/>
          </a:xfrm>
          <a:prstGeom prst="arc">
            <a:avLst>
              <a:gd name="adj1" fmla="val 15873243"/>
              <a:gd name="adj2" fmla="val 56887"/>
            </a:avLst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186" name="TekstniOkvir 20">
            <a:extLst>
              <a:ext uri="{FF2B5EF4-FFF2-40B4-BE49-F238E27FC236}">
                <a16:creationId xmlns:a16="http://schemas.microsoft.com/office/drawing/2014/main" id="{17E4A138-1F7C-4389-80BB-7941B2695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3288"/>
            <a:ext cx="39290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Valjak nastaje rotacijom pravokutnika oko jedne njegove stranice.</a:t>
            </a:r>
          </a:p>
        </p:txBody>
      </p:sp>
      <p:sp>
        <p:nvSpPr>
          <p:cNvPr id="7187" name="TekstniOkvir 21">
            <a:extLst>
              <a:ext uri="{FF2B5EF4-FFF2-40B4-BE49-F238E27FC236}">
                <a16:creationId xmlns:a16="http://schemas.microsoft.com/office/drawing/2014/main" id="{C3876C27-58DF-49C4-92C7-DDF4DF09C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3738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Zato kažemo da je valjak </a:t>
            </a:r>
            <a:r>
              <a:rPr lang="hr-HR" altLang="sr-Latn-RS" b="1"/>
              <a:t>rotacijsko tijelo</a:t>
            </a:r>
            <a:r>
              <a:rPr lang="hr-HR" altLang="sr-Latn-RS"/>
              <a:t>.</a:t>
            </a:r>
          </a:p>
        </p:txBody>
      </p:sp>
      <p:sp>
        <p:nvSpPr>
          <p:cNvPr id="24" name="Luk 23">
            <a:extLst>
              <a:ext uri="{FF2B5EF4-FFF2-40B4-BE49-F238E27FC236}">
                <a16:creationId xmlns:a16="http://schemas.microsoft.com/office/drawing/2014/main" id="{2BB0F877-245D-42CF-BD61-69173CE53618}"/>
              </a:ext>
            </a:extLst>
          </p:cNvPr>
          <p:cNvSpPr/>
          <p:nvPr/>
        </p:nvSpPr>
        <p:spPr>
          <a:xfrm rot="5400000">
            <a:off x="6024563" y="4213225"/>
            <a:ext cx="2178050" cy="609600"/>
          </a:xfrm>
          <a:prstGeom prst="arc">
            <a:avLst>
              <a:gd name="adj1" fmla="val 10765726"/>
              <a:gd name="adj2" fmla="val 16087714"/>
            </a:avLst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5" name="Pravokutnik 24">
            <a:extLst>
              <a:ext uri="{FF2B5EF4-FFF2-40B4-BE49-F238E27FC236}">
                <a16:creationId xmlns:a16="http://schemas.microsoft.com/office/drawing/2014/main" id="{F1091CA0-B11C-4DD8-8A18-3EB43FFC91D8}"/>
              </a:ext>
            </a:extLst>
          </p:cNvPr>
          <p:cNvSpPr/>
          <p:nvPr/>
        </p:nvSpPr>
        <p:spPr>
          <a:xfrm rot="5400000">
            <a:off x="6007894" y="4495006"/>
            <a:ext cx="1087438" cy="1133475"/>
          </a:xfrm>
          <a:prstGeom prst="rect">
            <a:avLst/>
          </a:prstGeom>
          <a:solidFill>
            <a:srgbClr val="FFC000">
              <a:alpha val="10000"/>
            </a:srgbClr>
          </a:solidFill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7" name="Luk 26">
            <a:extLst>
              <a:ext uri="{FF2B5EF4-FFF2-40B4-BE49-F238E27FC236}">
                <a16:creationId xmlns:a16="http://schemas.microsoft.com/office/drawing/2014/main" id="{98D8B787-2178-4484-A594-D0F473562A5C}"/>
              </a:ext>
            </a:extLst>
          </p:cNvPr>
          <p:cNvSpPr/>
          <p:nvPr/>
        </p:nvSpPr>
        <p:spPr>
          <a:xfrm rot="5400000">
            <a:off x="6024563" y="4213225"/>
            <a:ext cx="2178050" cy="609600"/>
          </a:xfrm>
          <a:prstGeom prst="arc">
            <a:avLst>
              <a:gd name="adj1" fmla="val 21563410"/>
              <a:gd name="adj2" fmla="val 10785915"/>
            </a:avLst>
          </a:prstGeom>
          <a:ln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8" name="Luk 27">
            <a:extLst>
              <a:ext uri="{FF2B5EF4-FFF2-40B4-BE49-F238E27FC236}">
                <a16:creationId xmlns:a16="http://schemas.microsoft.com/office/drawing/2014/main" id="{54E1F90A-CD49-4B3C-8198-B6D9BB6DCCDB}"/>
              </a:ext>
            </a:extLst>
          </p:cNvPr>
          <p:cNvSpPr/>
          <p:nvPr/>
        </p:nvSpPr>
        <p:spPr>
          <a:xfrm rot="5400000">
            <a:off x="6024563" y="4213225"/>
            <a:ext cx="2178050" cy="609600"/>
          </a:xfrm>
          <a:prstGeom prst="arc">
            <a:avLst>
              <a:gd name="adj1" fmla="val 16132290"/>
              <a:gd name="adj2" fmla="val 56887"/>
            </a:avLst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0" name="Luk 29">
            <a:extLst>
              <a:ext uri="{FF2B5EF4-FFF2-40B4-BE49-F238E27FC236}">
                <a16:creationId xmlns:a16="http://schemas.microsoft.com/office/drawing/2014/main" id="{15AE5C8A-E5C8-4A15-ACC2-39C1A1D9817D}"/>
              </a:ext>
            </a:extLst>
          </p:cNvPr>
          <p:cNvSpPr/>
          <p:nvPr/>
        </p:nvSpPr>
        <p:spPr>
          <a:xfrm rot="5400000">
            <a:off x="4911725" y="4213225"/>
            <a:ext cx="2178050" cy="609600"/>
          </a:xfrm>
          <a:prstGeom prst="arc">
            <a:avLst>
              <a:gd name="adj1" fmla="val 10765726"/>
              <a:gd name="adj2" fmla="val 16087714"/>
            </a:avLst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1" name="Luk 30">
            <a:extLst>
              <a:ext uri="{FF2B5EF4-FFF2-40B4-BE49-F238E27FC236}">
                <a16:creationId xmlns:a16="http://schemas.microsoft.com/office/drawing/2014/main" id="{99571C1B-7E0D-4541-AEDB-18B73103D7D5}"/>
              </a:ext>
            </a:extLst>
          </p:cNvPr>
          <p:cNvSpPr/>
          <p:nvPr/>
        </p:nvSpPr>
        <p:spPr>
          <a:xfrm rot="5400000">
            <a:off x="4911725" y="4213225"/>
            <a:ext cx="2178050" cy="609600"/>
          </a:xfrm>
          <a:prstGeom prst="arc">
            <a:avLst>
              <a:gd name="adj1" fmla="val 21563410"/>
              <a:gd name="adj2" fmla="val 10785915"/>
            </a:avLst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2" name="Luk 31">
            <a:extLst>
              <a:ext uri="{FF2B5EF4-FFF2-40B4-BE49-F238E27FC236}">
                <a16:creationId xmlns:a16="http://schemas.microsoft.com/office/drawing/2014/main" id="{5E0A6EC8-33F2-4E6F-97D1-AAAA52BD6143}"/>
              </a:ext>
            </a:extLst>
          </p:cNvPr>
          <p:cNvSpPr/>
          <p:nvPr/>
        </p:nvSpPr>
        <p:spPr>
          <a:xfrm rot="5400000">
            <a:off x="4911725" y="4213225"/>
            <a:ext cx="2178050" cy="609600"/>
          </a:xfrm>
          <a:prstGeom prst="arc">
            <a:avLst>
              <a:gd name="adj1" fmla="val 15873243"/>
              <a:gd name="adj2" fmla="val 56887"/>
            </a:avLst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26" name="Ravni poveznik 25">
            <a:extLst>
              <a:ext uri="{FF2B5EF4-FFF2-40B4-BE49-F238E27FC236}">
                <a16:creationId xmlns:a16="http://schemas.microsoft.com/office/drawing/2014/main" id="{1B5B7E7C-400F-4E1F-86A1-04D51308A6C8}"/>
              </a:ext>
            </a:extLst>
          </p:cNvPr>
          <p:cNvCxnSpPr/>
          <p:nvPr/>
        </p:nvCxnSpPr>
        <p:spPr>
          <a:xfrm rot="10800000">
            <a:off x="4978400" y="4513263"/>
            <a:ext cx="3138488" cy="1587"/>
          </a:xfrm>
          <a:prstGeom prst="line">
            <a:avLst/>
          </a:prstGeom>
          <a:ln w="190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vni poveznik sa strelicom 43">
            <a:extLst>
              <a:ext uri="{FF2B5EF4-FFF2-40B4-BE49-F238E27FC236}">
                <a16:creationId xmlns:a16="http://schemas.microsoft.com/office/drawing/2014/main" id="{03999F53-925A-40A2-80EE-FBFC56EBAC4F}"/>
              </a:ext>
            </a:extLst>
          </p:cNvPr>
          <p:cNvCxnSpPr/>
          <p:nvPr/>
        </p:nvCxnSpPr>
        <p:spPr>
          <a:xfrm rot="16200000" flipH="1">
            <a:off x="6161881" y="3498057"/>
            <a:ext cx="150813" cy="10160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ni poveznik 50">
            <a:extLst>
              <a:ext uri="{FF2B5EF4-FFF2-40B4-BE49-F238E27FC236}">
                <a16:creationId xmlns:a16="http://schemas.microsoft.com/office/drawing/2014/main" id="{4A293788-F640-4EAD-9A02-74A35853A59A}"/>
              </a:ext>
            </a:extLst>
          </p:cNvPr>
          <p:cNvCxnSpPr>
            <a:stCxn id="18" idx="2"/>
            <a:endCxn id="12" idx="2"/>
          </p:cNvCxnSpPr>
          <p:nvPr/>
        </p:nvCxnSpPr>
        <p:spPr>
          <a:xfrm rot="5400000" flipH="1">
            <a:off x="2269332" y="2877344"/>
            <a:ext cx="2195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avni poveznik 51">
            <a:extLst>
              <a:ext uri="{FF2B5EF4-FFF2-40B4-BE49-F238E27FC236}">
                <a16:creationId xmlns:a16="http://schemas.microsoft.com/office/drawing/2014/main" id="{4625430A-FFDD-494A-BAFE-A9665CB94C66}"/>
              </a:ext>
            </a:extLst>
          </p:cNvPr>
          <p:cNvCxnSpPr/>
          <p:nvPr/>
        </p:nvCxnSpPr>
        <p:spPr>
          <a:xfrm rot="5400000" flipH="1">
            <a:off x="96837" y="2859088"/>
            <a:ext cx="21955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avni poveznik sa strelicom 66">
            <a:extLst>
              <a:ext uri="{FF2B5EF4-FFF2-40B4-BE49-F238E27FC236}">
                <a16:creationId xmlns:a16="http://schemas.microsoft.com/office/drawing/2014/main" id="{AC0B7B71-DF8B-4183-A05D-4F46793F82AD}"/>
              </a:ext>
            </a:extLst>
          </p:cNvPr>
          <p:cNvCxnSpPr>
            <a:endCxn id="68" idx="1"/>
          </p:cNvCxnSpPr>
          <p:nvPr/>
        </p:nvCxnSpPr>
        <p:spPr>
          <a:xfrm flipV="1">
            <a:off x="2338388" y="609600"/>
            <a:ext cx="1296987" cy="5984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kstniOkvir 67">
            <a:extLst>
              <a:ext uri="{FF2B5EF4-FFF2-40B4-BE49-F238E27FC236}">
                <a16:creationId xmlns:a16="http://schemas.microsoft.com/office/drawing/2014/main" id="{E31812C9-9917-4F61-8854-EB6534EAD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417513"/>
            <a:ext cx="125253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FF0000"/>
                </a:solidFill>
              </a:rPr>
              <a:t>os valjka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 animBg="1"/>
      <p:bldP spid="23" grpId="2" animBg="1"/>
      <p:bldP spid="53" grpId="0" animBg="1"/>
      <p:bldP spid="54" grpId="0" animBg="1"/>
      <p:bldP spid="49" grpId="0" animBg="1"/>
      <p:bldP spid="48" grpId="0" animBg="1"/>
      <p:bldP spid="20" grpId="0" animBg="1"/>
      <p:bldP spid="20" grpId="1" animBg="1"/>
      <p:bldP spid="7" grpId="0" animBg="1"/>
      <p:bldP spid="25" grpId="0" animBg="1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kutnik 5">
            <a:extLst>
              <a:ext uri="{FF2B5EF4-FFF2-40B4-BE49-F238E27FC236}">
                <a16:creationId xmlns:a16="http://schemas.microsoft.com/office/drawing/2014/main" id="{B8BF0F08-0C72-4014-80E7-1A88131752F5}"/>
              </a:ext>
            </a:extLst>
          </p:cNvPr>
          <p:cNvSpPr/>
          <p:nvPr/>
        </p:nvSpPr>
        <p:spPr>
          <a:xfrm>
            <a:off x="1200150" y="1749425"/>
            <a:ext cx="2160588" cy="2220913"/>
          </a:xfrm>
          <a:prstGeom prst="rect">
            <a:avLst/>
          </a:prstGeom>
          <a:solidFill>
            <a:srgbClr val="0070C0">
              <a:alpha val="10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30" name="Ravni poveznik 29">
            <a:extLst>
              <a:ext uri="{FF2B5EF4-FFF2-40B4-BE49-F238E27FC236}">
                <a16:creationId xmlns:a16="http://schemas.microsoft.com/office/drawing/2014/main" id="{0A3249B3-F11C-4881-832B-40652D09A5B6}"/>
              </a:ext>
            </a:extLst>
          </p:cNvPr>
          <p:cNvCxnSpPr/>
          <p:nvPr/>
        </p:nvCxnSpPr>
        <p:spPr>
          <a:xfrm rot="5400000" flipH="1" flipV="1">
            <a:off x="2824957" y="3448844"/>
            <a:ext cx="0" cy="10429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BF13566B-12B0-47EE-9D38-3CBFA2D1E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6288" y="3929063"/>
            <a:ext cx="4714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2r</a:t>
            </a:r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FA4F36BF-D7D6-4E77-B91A-4CE16DAEF708}"/>
              </a:ext>
            </a:extLst>
          </p:cNvPr>
          <p:cNvSpPr/>
          <p:nvPr/>
        </p:nvSpPr>
        <p:spPr>
          <a:xfrm>
            <a:off x="1196975" y="3757613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" name="Luk 10">
            <a:extLst>
              <a:ext uri="{FF2B5EF4-FFF2-40B4-BE49-F238E27FC236}">
                <a16:creationId xmlns:a16="http://schemas.microsoft.com/office/drawing/2014/main" id="{8109F0BE-C2DF-4830-A52F-091F70F8293D}"/>
              </a:ext>
            </a:extLst>
          </p:cNvPr>
          <p:cNvSpPr/>
          <p:nvPr/>
        </p:nvSpPr>
        <p:spPr>
          <a:xfrm>
            <a:off x="1201738" y="3652838"/>
            <a:ext cx="2160587" cy="609600"/>
          </a:xfrm>
          <a:prstGeom prst="arc">
            <a:avLst>
              <a:gd name="adj1" fmla="val 21563410"/>
              <a:gd name="adj2" fmla="val 1078591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5" name="Luk 4">
            <a:extLst>
              <a:ext uri="{FF2B5EF4-FFF2-40B4-BE49-F238E27FC236}">
                <a16:creationId xmlns:a16="http://schemas.microsoft.com/office/drawing/2014/main" id="{440A92B0-F91A-4D7D-BE16-FF83040CEFCC}"/>
              </a:ext>
            </a:extLst>
          </p:cNvPr>
          <p:cNvSpPr/>
          <p:nvPr/>
        </p:nvSpPr>
        <p:spPr>
          <a:xfrm>
            <a:off x="1193800" y="1450975"/>
            <a:ext cx="2160588" cy="609600"/>
          </a:xfrm>
          <a:prstGeom prst="arc">
            <a:avLst>
              <a:gd name="adj1" fmla="val 10765726"/>
              <a:gd name="adj2" fmla="val 16575509"/>
            </a:avLst>
          </a:pr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" name="Luk 6">
            <a:extLst>
              <a:ext uri="{FF2B5EF4-FFF2-40B4-BE49-F238E27FC236}">
                <a16:creationId xmlns:a16="http://schemas.microsoft.com/office/drawing/2014/main" id="{BE139026-D56C-4B2C-8BDB-AF81719293D7}"/>
              </a:ext>
            </a:extLst>
          </p:cNvPr>
          <p:cNvSpPr/>
          <p:nvPr/>
        </p:nvSpPr>
        <p:spPr>
          <a:xfrm>
            <a:off x="1189038" y="1455738"/>
            <a:ext cx="2179637" cy="609600"/>
          </a:xfrm>
          <a:prstGeom prst="arc">
            <a:avLst>
              <a:gd name="adj1" fmla="val 68154"/>
              <a:gd name="adj2" fmla="val 10679695"/>
            </a:avLst>
          </a:pr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8" name="Luk 7">
            <a:extLst>
              <a:ext uri="{FF2B5EF4-FFF2-40B4-BE49-F238E27FC236}">
                <a16:creationId xmlns:a16="http://schemas.microsoft.com/office/drawing/2014/main" id="{AC42428B-DF58-4B69-8326-FEB26FC0FD88}"/>
              </a:ext>
            </a:extLst>
          </p:cNvPr>
          <p:cNvSpPr/>
          <p:nvPr/>
        </p:nvSpPr>
        <p:spPr>
          <a:xfrm>
            <a:off x="1203325" y="1450975"/>
            <a:ext cx="2160588" cy="609600"/>
          </a:xfrm>
          <a:prstGeom prst="arc">
            <a:avLst>
              <a:gd name="adj1" fmla="val 16132290"/>
              <a:gd name="adj2" fmla="val 11285"/>
            </a:avLst>
          </a:pr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" name="Luk 9">
            <a:extLst>
              <a:ext uri="{FF2B5EF4-FFF2-40B4-BE49-F238E27FC236}">
                <a16:creationId xmlns:a16="http://schemas.microsoft.com/office/drawing/2014/main" id="{88EE760B-C038-4B9C-A95A-A6F8433FB0EC}"/>
              </a:ext>
            </a:extLst>
          </p:cNvPr>
          <p:cNvSpPr/>
          <p:nvPr/>
        </p:nvSpPr>
        <p:spPr>
          <a:xfrm>
            <a:off x="1201738" y="3651250"/>
            <a:ext cx="2179637" cy="609600"/>
          </a:xfrm>
          <a:prstGeom prst="arc">
            <a:avLst>
              <a:gd name="adj1" fmla="val 10765726"/>
              <a:gd name="adj2" fmla="val 16087714"/>
            </a:avLst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2" name="Luk 11">
            <a:extLst>
              <a:ext uri="{FF2B5EF4-FFF2-40B4-BE49-F238E27FC236}">
                <a16:creationId xmlns:a16="http://schemas.microsoft.com/office/drawing/2014/main" id="{58294439-7C79-4255-A764-60A085891D0E}"/>
              </a:ext>
            </a:extLst>
          </p:cNvPr>
          <p:cNvSpPr/>
          <p:nvPr/>
        </p:nvSpPr>
        <p:spPr>
          <a:xfrm>
            <a:off x="1189038" y="3651250"/>
            <a:ext cx="2178050" cy="609600"/>
          </a:xfrm>
          <a:prstGeom prst="arc">
            <a:avLst>
              <a:gd name="adj1" fmla="val 15873243"/>
              <a:gd name="adj2" fmla="val 56887"/>
            </a:avLst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13" name="Ravni poveznik 12">
            <a:extLst>
              <a:ext uri="{FF2B5EF4-FFF2-40B4-BE49-F238E27FC236}">
                <a16:creationId xmlns:a16="http://schemas.microsoft.com/office/drawing/2014/main" id="{3E023164-8FD6-42FC-A987-E9C619363688}"/>
              </a:ext>
            </a:extLst>
          </p:cNvPr>
          <p:cNvCxnSpPr/>
          <p:nvPr/>
        </p:nvCxnSpPr>
        <p:spPr>
          <a:xfrm rot="5400000" flipH="1">
            <a:off x="2266951" y="2851150"/>
            <a:ext cx="2195512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>
            <a:extLst>
              <a:ext uri="{FF2B5EF4-FFF2-40B4-BE49-F238E27FC236}">
                <a16:creationId xmlns:a16="http://schemas.microsoft.com/office/drawing/2014/main" id="{2D691889-B9B6-43DF-8904-777DCA311837}"/>
              </a:ext>
            </a:extLst>
          </p:cNvPr>
          <p:cNvCxnSpPr/>
          <p:nvPr/>
        </p:nvCxnSpPr>
        <p:spPr>
          <a:xfrm rot="16200000" flipV="1">
            <a:off x="97632" y="2861468"/>
            <a:ext cx="2203450" cy="47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aralelogram 17">
            <a:extLst>
              <a:ext uri="{FF2B5EF4-FFF2-40B4-BE49-F238E27FC236}">
                <a16:creationId xmlns:a16="http://schemas.microsoft.com/office/drawing/2014/main" id="{1484ABB9-D168-4793-8069-D227096C1B8C}"/>
              </a:ext>
            </a:extLst>
          </p:cNvPr>
          <p:cNvSpPr/>
          <p:nvPr/>
        </p:nvSpPr>
        <p:spPr>
          <a:xfrm rot="5400000" flipV="1">
            <a:off x="917576" y="2384425"/>
            <a:ext cx="2728912" cy="941387"/>
          </a:xfrm>
          <a:prstGeom prst="parallelogram">
            <a:avLst>
              <a:gd name="adj" fmla="val 57533"/>
            </a:avLst>
          </a:prstGeom>
          <a:solidFill>
            <a:schemeClr val="accent1">
              <a:alpha val="29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Paralelogram 18">
            <a:extLst>
              <a:ext uri="{FF2B5EF4-FFF2-40B4-BE49-F238E27FC236}">
                <a16:creationId xmlns:a16="http://schemas.microsoft.com/office/drawing/2014/main" id="{62E25522-470B-4D35-B02F-61670B5A5993}"/>
              </a:ext>
            </a:extLst>
          </p:cNvPr>
          <p:cNvSpPr/>
          <p:nvPr/>
        </p:nvSpPr>
        <p:spPr>
          <a:xfrm rot="5400000" flipV="1">
            <a:off x="1762919" y="4067969"/>
            <a:ext cx="200025" cy="103187"/>
          </a:xfrm>
          <a:prstGeom prst="parallelogram">
            <a:avLst>
              <a:gd name="adj" fmla="val 57533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54BD02F9-B6C8-4076-9709-C4A81D1AC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1850" y="2514600"/>
            <a:ext cx="271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v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4328D155-2FE1-47CE-8BCD-478389F87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575" y="2811463"/>
            <a:ext cx="45037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Osni presjek valjka je pravokutnik čije su susjedne stranice duljina 2</a:t>
            </a:r>
            <a:r>
              <a:rPr lang="hr-HR" altLang="sr-Latn-RS" i="1"/>
              <a:t>r</a:t>
            </a:r>
            <a:r>
              <a:rPr lang="hr-HR" altLang="sr-Latn-RS"/>
              <a:t> i </a:t>
            </a:r>
            <a:r>
              <a:rPr lang="hr-HR" altLang="sr-Latn-RS" i="1"/>
              <a:t>v.</a:t>
            </a:r>
          </a:p>
        </p:txBody>
      </p:sp>
      <p:cxnSp>
        <p:nvCxnSpPr>
          <p:cNvPr id="26" name="Ravni poveznik 25">
            <a:extLst>
              <a:ext uri="{FF2B5EF4-FFF2-40B4-BE49-F238E27FC236}">
                <a16:creationId xmlns:a16="http://schemas.microsoft.com/office/drawing/2014/main" id="{F312C928-B5DF-4B51-B992-B76007779C76}"/>
              </a:ext>
            </a:extLst>
          </p:cNvPr>
          <p:cNvCxnSpPr/>
          <p:nvPr/>
        </p:nvCxnSpPr>
        <p:spPr>
          <a:xfrm rot="5400000">
            <a:off x="-421481" y="3121819"/>
            <a:ext cx="5429250" cy="158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E3069DA8-6AC6-4510-9061-246EF9BAB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0050" y="1444625"/>
            <a:ext cx="46513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>
                <a:solidFill>
                  <a:srgbClr val="FF0000"/>
                </a:solidFill>
              </a:rPr>
              <a:t>Osni presjek </a:t>
            </a:r>
            <a:r>
              <a:rPr lang="hr-HR" altLang="sr-Latn-RS"/>
              <a:t>valjka je presjek valjka i ravnine koja je okomita na baze valjka i sadrži os valjka.</a:t>
            </a:r>
          </a:p>
        </p:txBody>
      </p:sp>
      <p:sp>
        <p:nvSpPr>
          <p:cNvPr id="20" name="Elipsa 19">
            <a:extLst>
              <a:ext uri="{FF2B5EF4-FFF2-40B4-BE49-F238E27FC236}">
                <a16:creationId xmlns:a16="http://schemas.microsoft.com/office/drawing/2014/main" id="{7BFED4F9-A93F-4030-ABB9-D069B144ADA4}"/>
              </a:ext>
            </a:extLst>
          </p:cNvPr>
          <p:cNvSpPr/>
          <p:nvPr/>
        </p:nvSpPr>
        <p:spPr>
          <a:xfrm>
            <a:off x="2271713" y="3948113"/>
            <a:ext cx="44450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8" name="Elipsa 27">
            <a:extLst>
              <a:ext uri="{FF2B5EF4-FFF2-40B4-BE49-F238E27FC236}">
                <a16:creationId xmlns:a16="http://schemas.microsoft.com/office/drawing/2014/main" id="{600DBDCE-EBBB-4310-9280-8EAB0D2F507A}"/>
              </a:ext>
            </a:extLst>
          </p:cNvPr>
          <p:cNvSpPr/>
          <p:nvPr/>
        </p:nvSpPr>
        <p:spPr>
          <a:xfrm>
            <a:off x="2268538" y="3914775"/>
            <a:ext cx="44450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" name="Elipsa 22">
            <a:extLst>
              <a:ext uri="{FF2B5EF4-FFF2-40B4-BE49-F238E27FC236}">
                <a16:creationId xmlns:a16="http://schemas.microsoft.com/office/drawing/2014/main" id="{F5B6A296-22FD-4F41-8612-C31F90103CC9}"/>
              </a:ext>
            </a:extLst>
          </p:cNvPr>
          <p:cNvSpPr/>
          <p:nvPr/>
        </p:nvSpPr>
        <p:spPr>
          <a:xfrm>
            <a:off x="2268538" y="1728788"/>
            <a:ext cx="44450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3E4A54C7-10C4-4C23-8A97-3C74457D6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6525" y="3876675"/>
            <a:ext cx="271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2A6A6FEB-52A7-4F3C-B7DC-C0FA64AB5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1413" y="3944938"/>
            <a:ext cx="3003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400" i="1"/>
              <a:t>P</a:t>
            </a:r>
            <a:r>
              <a:rPr lang="hr-HR" altLang="sr-Latn-RS" sz="2400" i="1" baseline="-25000"/>
              <a:t>osnog</a:t>
            </a:r>
            <a:r>
              <a:rPr lang="hr-HR" altLang="sr-Latn-RS" sz="2400" i="1"/>
              <a:t> </a:t>
            </a:r>
            <a:r>
              <a:rPr lang="hr-HR" altLang="sr-Latn-RS" sz="2400" i="1" baseline="-25000"/>
              <a:t>presjeka</a:t>
            </a:r>
            <a:r>
              <a:rPr lang="hr-HR" altLang="sr-Latn-RS" sz="2400"/>
              <a:t> = 2</a:t>
            </a:r>
            <a:r>
              <a:rPr lang="hr-HR" altLang="sr-Latn-RS" sz="2400" i="1"/>
              <a:t>r </a:t>
            </a:r>
            <a:r>
              <a:rPr lang="hr-HR" altLang="sr-Latn-RS" sz="2400" i="1">
                <a:sym typeface="Symbol" panose="05050102010706020507" pitchFamily="18" charset="2"/>
              </a:rPr>
              <a:t>· </a:t>
            </a:r>
            <a:r>
              <a:rPr lang="hr-HR" altLang="sr-Latn-RS" sz="2400" i="1"/>
              <a:t>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21" grpId="0"/>
      <p:bldP spid="17" grpId="0" animBg="1"/>
      <p:bldP spid="17" grpId="1" animBg="1"/>
      <p:bldP spid="18" grpId="0" animBg="1"/>
      <p:bldP spid="19" grpId="0" animBg="1"/>
      <p:bldP spid="22" grpId="0"/>
      <p:bldP spid="24" grpId="0"/>
      <p:bldP spid="27" grpId="0"/>
      <p:bldP spid="20" grpId="0" animBg="1"/>
      <p:bldP spid="28" grpId="0" animBg="1"/>
      <p:bldP spid="31" grpId="0"/>
      <p:bldP spid="31" grpId="1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avokutnik 22">
            <a:extLst>
              <a:ext uri="{FF2B5EF4-FFF2-40B4-BE49-F238E27FC236}">
                <a16:creationId xmlns:a16="http://schemas.microsoft.com/office/drawing/2014/main" id="{46B7B404-F627-49F1-AF4E-24B92C597A9D}"/>
              </a:ext>
            </a:extLst>
          </p:cNvPr>
          <p:cNvSpPr/>
          <p:nvPr/>
        </p:nvSpPr>
        <p:spPr>
          <a:xfrm>
            <a:off x="1006475" y="2338388"/>
            <a:ext cx="6713538" cy="2220912"/>
          </a:xfrm>
          <a:prstGeom prst="rect">
            <a:avLst/>
          </a:prstGeom>
          <a:solidFill>
            <a:srgbClr val="00B0F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" name="Elipsa 21">
            <a:extLst>
              <a:ext uri="{FF2B5EF4-FFF2-40B4-BE49-F238E27FC236}">
                <a16:creationId xmlns:a16="http://schemas.microsoft.com/office/drawing/2014/main" id="{47570233-D680-44C4-9043-720332F9EBF3}"/>
              </a:ext>
            </a:extLst>
          </p:cNvPr>
          <p:cNvSpPr/>
          <p:nvPr/>
        </p:nvSpPr>
        <p:spPr>
          <a:xfrm>
            <a:off x="1004888" y="4567238"/>
            <a:ext cx="2160587" cy="2160587"/>
          </a:xfrm>
          <a:prstGeom prst="ellipse">
            <a:avLst/>
          </a:prstGeom>
          <a:solidFill>
            <a:srgbClr val="00B0F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3" name="Ravni poveznik 2">
            <a:extLst>
              <a:ext uri="{FF2B5EF4-FFF2-40B4-BE49-F238E27FC236}">
                <a16:creationId xmlns:a16="http://schemas.microsoft.com/office/drawing/2014/main" id="{61FC0110-077F-416B-B85D-971AC573554C}"/>
              </a:ext>
            </a:extLst>
          </p:cNvPr>
          <p:cNvCxnSpPr/>
          <p:nvPr/>
        </p:nvCxnSpPr>
        <p:spPr>
          <a:xfrm rot="5400000" flipH="1" flipV="1">
            <a:off x="2628901" y="4035425"/>
            <a:ext cx="0" cy="10445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Luk 5">
            <a:extLst>
              <a:ext uri="{FF2B5EF4-FFF2-40B4-BE49-F238E27FC236}">
                <a16:creationId xmlns:a16="http://schemas.microsoft.com/office/drawing/2014/main" id="{6E386289-DDE9-47A7-B43A-7B8D935891BA}"/>
              </a:ext>
            </a:extLst>
          </p:cNvPr>
          <p:cNvSpPr/>
          <p:nvPr/>
        </p:nvSpPr>
        <p:spPr>
          <a:xfrm>
            <a:off x="1006475" y="4240213"/>
            <a:ext cx="2160588" cy="609600"/>
          </a:xfrm>
          <a:prstGeom prst="arc">
            <a:avLst>
              <a:gd name="adj1" fmla="val 21563410"/>
              <a:gd name="adj2" fmla="val 1078591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" name="Luk 6">
            <a:extLst>
              <a:ext uri="{FF2B5EF4-FFF2-40B4-BE49-F238E27FC236}">
                <a16:creationId xmlns:a16="http://schemas.microsoft.com/office/drawing/2014/main" id="{7FD7003D-A265-4CC9-83FC-F21773D5BEF6}"/>
              </a:ext>
            </a:extLst>
          </p:cNvPr>
          <p:cNvSpPr/>
          <p:nvPr/>
        </p:nvSpPr>
        <p:spPr>
          <a:xfrm>
            <a:off x="998538" y="2039938"/>
            <a:ext cx="2159000" cy="609600"/>
          </a:xfrm>
          <a:prstGeom prst="arc">
            <a:avLst>
              <a:gd name="adj1" fmla="val 10765726"/>
              <a:gd name="adj2" fmla="val 16575509"/>
            </a:avLst>
          </a:pr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8" name="Luk 7">
            <a:extLst>
              <a:ext uri="{FF2B5EF4-FFF2-40B4-BE49-F238E27FC236}">
                <a16:creationId xmlns:a16="http://schemas.microsoft.com/office/drawing/2014/main" id="{C070FA08-F003-49EE-BAA4-3924804C8A11}"/>
              </a:ext>
            </a:extLst>
          </p:cNvPr>
          <p:cNvSpPr/>
          <p:nvPr/>
        </p:nvSpPr>
        <p:spPr>
          <a:xfrm>
            <a:off x="993775" y="2044700"/>
            <a:ext cx="2178050" cy="609600"/>
          </a:xfrm>
          <a:prstGeom prst="arc">
            <a:avLst>
              <a:gd name="adj1" fmla="val 68154"/>
              <a:gd name="adj2" fmla="val 10679695"/>
            </a:avLst>
          </a:pr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9" name="Luk 8">
            <a:extLst>
              <a:ext uri="{FF2B5EF4-FFF2-40B4-BE49-F238E27FC236}">
                <a16:creationId xmlns:a16="http://schemas.microsoft.com/office/drawing/2014/main" id="{EBAF96B1-7EF7-4B64-9969-FC8527AEFA78}"/>
              </a:ext>
            </a:extLst>
          </p:cNvPr>
          <p:cNvSpPr/>
          <p:nvPr/>
        </p:nvSpPr>
        <p:spPr>
          <a:xfrm>
            <a:off x="1008063" y="2039938"/>
            <a:ext cx="2159000" cy="609600"/>
          </a:xfrm>
          <a:prstGeom prst="arc">
            <a:avLst>
              <a:gd name="adj1" fmla="val 16132290"/>
              <a:gd name="adj2" fmla="val 11285"/>
            </a:avLst>
          </a:pr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" name="Luk 9">
            <a:extLst>
              <a:ext uri="{FF2B5EF4-FFF2-40B4-BE49-F238E27FC236}">
                <a16:creationId xmlns:a16="http://schemas.microsoft.com/office/drawing/2014/main" id="{8606663D-6FE1-4D61-A5BA-EA1B8A1FF9B7}"/>
              </a:ext>
            </a:extLst>
          </p:cNvPr>
          <p:cNvSpPr/>
          <p:nvPr/>
        </p:nvSpPr>
        <p:spPr>
          <a:xfrm>
            <a:off x="1006475" y="4240213"/>
            <a:ext cx="2178050" cy="609600"/>
          </a:xfrm>
          <a:prstGeom prst="arc">
            <a:avLst>
              <a:gd name="adj1" fmla="val 10765726"/>
              <a:gd name="adj2" fmla="val 16087714"/>
            </a:avLst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1" name="Luk 10">
            <a:extLst>
              <a:ext uri="{FF2B5EF4-FFF2-40B4-BE49-F238E27FC236}">
                <a16:creationId xmlns:a16="http://schemas.microsoft.com/office/drawing/2014/main" id="{9696FDB6-D448-48AD-B9B6-2E5717D85E97}"/>
              </a:ext>
            </a:extLst>
          </p:cNvPr>
          <p:cNvSpPr/>
          <p:nvPr/>
        </p:nvSpPr>
        <p:spPr>
          <a:xfrm>
            <a:off x="992188" y="4240213"/>
            <a:ext cx="2179637" cy="609600"/>
          </a:xfrm>
          <a:prstGeom prst="arc">
            <a:avLst>
              <a:gd name="adj1" fmla="val 15873243"/>
              <a:gd name="adj2" fmla="val 56887"/>
            </a:avLst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12" name="Ravni poveznik 11">
            <a:extLst>
              <a:ext uri="{FF2B5EF4-FFF2-40B4-BE49-F238E27FC236}">
                <a16:creationId xmlns:a16="http://schemas.microsoft.com/office/drawing/2014/main" id="{5C973FF2-9B47-4566-96C6-635467EE76FD}"/>
              </a:ext>
            </a:extLst>
          </p:cNvPr>
          <p:cNvCxnSpPr/>
          <p:nvPr/>
        </p:nvCxnSpPr>
        <p:spPr>
          <a:xfrm rot="5400000" flipH="1">
            <a:off x="2071688" y="3438525"/>
            <a:ext cx="219551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>
            <a:extLst>
              <a:ext uri="{FF2B5EF4-FFF2-40B4-BE49-F238E27FC236}">
                <a16:creationId xmlns:a16="http://schemas.microsoft.com/office/drawing/2014/main" id="{FF733BAF-F42D-4C4B-817D-F4EC221DDEDD}"/>
              </a:ext>
            </a:extLst>
          </p:cNvPr>
          <p:cNvCxnSpPr/>
          <p:nvPr/>
        </p:nvCxnSpPr>
        <p:spPr>
          <a:xfrm rot="16200000" flipV="1">
            <a:off x="-98425" y="3448050"/>
            <a:ext cx="2203450" cy="63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9" name="TekstniOkvir 15">
            <a:extLst>
              <a:ext uri="{FF2B5EF4-FFF2-40B4-BE49-F238E27FC236}">
                <a16:creationId xmlns:a16="http://schemas.microsoft.com/office/drawing/2014/main" id="{D0D372C8-CFA3-405D-9025-822DEC0E3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3219450"/>
            <a:ext cx="271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v</a:t>
            </a:r>
          </a:p>
        </p:txBody>
      </p:sp>
      <p:sp>
        <p:nvSpPr>
          <p:cNvPr id="17" name="Elipsa 16">
            <a:extLst>
              <a:ext uri="{FF2B5EF4-FFF2-40B4-BE49-F238E27FC236}">
                <a16:creationId xmlns:a16="http://schemas.microsoft.com/office/drawing/2014/main" id="{5DD6E31E-2EDB-49C7-A360-B4B34EE511F9}"/>
              </a:ext>
            </a:extLst>
          </p:cNvPr>
          <p:cNvSpPr/>
          <p:nvPr/>
        </p:nvSpPr>
        <p:spPr>
          <a:xfrm>
            <a:off x="2074863" y="4535488"/>
            <a:ext cx="46037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Elipsa 18">
            <a:extLst>
              <a:ext uri="{FF2B5EF4-FFF2-40B4-BE49-F238E27FC236}">
                <a16:creationId xmlns:a16="http://schemas.microsoft.com/office/drawing/2014/main" id="{F0FFE7CE-8124-4812-BE16-DB85EC3BA1B6}"/>
              </a:ext>
            </a:extLst>
          </p:cNvPr>
          <p:cNvSpPr/>
          <p:nvPr/>
        </p:nvSpPr>
        <p:spPr>
          <a:xfrm>
            <a:off x="2071688" y="2316163"/>
            <a:ext cx="46037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232" name="TekstniOkvir 19">
            <a:extLst>
              <a:ext uri="{FF2B5EF4-FFF2-40B4-BE49-F238E27FC236}">
                <a16:creationId xmlns:a16="http://schemas.microsoft.com/office/drawing/2014/main" id="{4253115F-FD5A-42CD-AD62-C5784FE84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263" y="4464050"/>
            <a:ext cx="2714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21" name="Elipsa 20">
            <a:extLst>
              <a:ext uri="{FF2B5EF4-FFF2-40B4-BE49-F238E27FC236}">
                <a16:creationId xmlns:a16="http://schemas.microsoft.com/office/drawing/2014/main" id="{ED8337F8-05BE-4F7E-96B2-2609B4C48AC5}"/>
              </a:ext>
            </a:extLst>
          </p:cNvPr>
          <p:cNvSpPr/>
          <p:nvPr/>
        </p:nvSpPr>
        <p:spPr>
          <a:xfrm>
            <a:off x="1004888" y="182563"/>
            <a:ext cx="2160587" cy="2160587"/>
          </a:xfrm>
          <a:prstGeom prst="ellipse">
            <a:avLst/>
          </a:prstGeom>
          <a:solidFill>
            <a:srgbClr val="00B0F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24" name="Ravni poveznik 23">
            <a:extLst>
              <a:ext uri="{FF2B5EF4-FFF2-40B4-BE49-F238E27FC236}">
                <a16:creationId xmlns:a16="http://schemas.microsoft.com/office/drawing/2014/main" id="{4EB7DC84-5F59-41B0-8735-3251610F805E}"/>
              </a:ext>
            </a:extLst>
          </p:cNvPr>
          <p:cNvCxnSpPr/>
          <p:nvPr/>
        </p:nvCxnSpPr>
        <p:spPr>
          <a:xfrm rot="5400000" flipH="1" flipV="1">
            <a:off x="2638426" y="5127625"/>
            <a:ext cx="0" cy="10445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ipsa 24">
            <a:extLst>
              <a:ext uri="{FF2B5EF4-FFF2-40B4-BE49-F238E27FC236}">
                <a16:creationId xmlns:a16="http://schemas.microsoft.com/office/drawing/2014/main" id="{64811362-C9CC-4852-AB4E-78FC18468771}"/>
              </a:ext>
            </a:extLst>
          </p:cNvPr>
          <p:cNvSpPr/>
          <p:nvPr/>
        </p:nvSpPr>
        <p:spPr>
          <a:xfrm>
            <a:off x="2084388" y="5629275"/>
            <a:ext cx="46037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DC3F0A39-FD1E-48F9-944C-B6A001083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5557838"/>
            <a:ext cx="2714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FF0000"/>
                </a:solidFill>
              </a:rPr>
              <a:t>r</a:t>
            </a:r>
          </a:p>
        </p:txBody>
      </p:sp>
      <p:cxnSp>
        <p:nvCxnSpPr>
          <p:cNvPr id="27" name="Ravni poveznik 26">
            <a:extLst>
              <a:ext uri="{FF2B5EF4-FFF2-40B4-BE49-F238E27FC236}">
                <a16:creationId xmlns:a16="http://schemas.microsoft.com/office/drawing/2014/main" id="{85B4BE7B-1353-4006-B247-ABBD247A5FB8}"/>
              </a:ext>
            </a:extLst>
          </p:cNvPr>
          <p:cNvCxnSpPr/>
          <p:nvPr/>
        </p:nvCxnSpPr>
        <p:spPr>
          <a:xfrm rot="5400000" flipH="1" flipV="1">
            <a:off x="2633663" y="736600"/>
            <a:ext cx="0" cy="10445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ipsa 27">
            <a:extLst>
              <a:ext uri="{FF2B5EF4-FFF2-40B4-BE49-F238E27FC236}">
                <a16:creationId xmlns:a16="http://schemas.microsoft.com/office/drawing/2014/main" id="{CF68F105-508D-43FE-871C-E128EF9DDB47}"/>
              </a:ext>
            </a:extLst>
          </p:cNvPr>
          <p:cNvSpPr/>
          <p:nvPr/>
        </p:nvSpPr>
        <p:spPr>
          <a:xfrm>
            <a:off x="2079625" y="1236663"/>
            <a:ext cx="46038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998CBFA3-F472-4C7F-83AE-B3FF46BE5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1165225"/>
            <a:ext cx="2714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30" name="TekstniOkvir 29">
            <a:extLst>
              <a:ext uri="{FF2B5EF4-FFF2-40B4-BE49-F238E27FC236}">
                <a16:creationId xmlns:a16="http://schemas.microsoft.com/office/drawing/2014/main" id="{B3D8164B-4C61-4B2A-B3D1-9D93B8625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0850" y="4586288"/>
            <a:ext cx="11731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2r</a:t>
            </a:r>
            <a:r>
              <a:rPr lang="hr-HR" altLang="sr-Latn-RS" sz="2000" b="1" i="1">
                <a:sym typeface="Symbol" panose="05050102010706020507" pitchFamily="18" charset="2"/>
              </a:rPr>
              <a:t></a:t>
            </a:r>
            <a:endParaRPr lang="hr-HR" altLang="sr-Latn-RS" sz="2000" b="1" i="1"/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558D781C-8D1C-49CD-A6F1-1EB80AA2F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4138" y="3228975"/>
            <a:ext cx="2714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/>
              <a:t>v</a:t>
            </a: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5B41CF63-5479-4CB7-8757-7CDDE085C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4150" y="815975"/>
            <a:ext cx="2835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400"/>
              <a:t>MREŽA   VALJKA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2" grpId="0" animBg="1"/>
      <p:bldP spid="21" grpId="0" animBg="1"/>
      <p:bldP spid="25" grpId="0" animBg="1"/>
      <p:bldP spid="26" grpId="0"/>
      <p:bldP spid="28" grpId="0" animBg="1"/>
      <p:bldP spid="29" grpId="0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avokutnik 49">
            <a:extLst>
              <a:ext uri="{FF2B5EF4-FFF2-40B4-BE49-F238E27FC236}">
                <a16:creationId xmlns:a16="http://schemas.microsoft.com/office/drawing/2014/main" id="{C33EBE1F-A91C-45F2-9B5A-35801FB31FDB}"/>
              </a:ext>
            </a:extLst>
          </p:cNvPr>
          <p:cNvSpPr/>
          <p:nvPr/>
        </p:nvSpPr>
        <p:spPr>
          <a:xfrm>
            <a:off x="2263775" y="3429000"/>
            <a:ext cx="144463" cy="1444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C5B2E395-D5F0-40FC-83B6-8C709316A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8563" y="4024313"/>
            <a:ext cx="45053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 – baza valjka (krug)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 – visina valjka</a:t>
            </a:r>
            <a:endParaRPr kumimoji="0" lang="hr-HR" altLang="sr-Latn-RS" sz="1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22FE66D8-B1E6-4C59-8339-9E2A78E40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" y="515938"/>
            <a:ext cx="4651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Obujam valjka</a:t>
            </a:r>
          </a:p>
        </p:txBody>
      </p:sp>
      <p:cxnSp>
        <p:nvCxnSpPr>
          <p:cNvPr id="33" name="Ravni poveznik 32">
            <a:extLst>
              <a:ext uri="{FF2B5EF4-FFF2-40B4-BE49-F238E27FC236}">
                <a16:creationId xmlns:a16="http://schemas.microsoft.com/office/drawing/2014/main" id="{3BB4B335-3EB5-4283-A21E-799F12C3621A}"/>
              </a:ext>
            </a:extLst>
          </p:cNvPr>
          <p:cNvCxnSpPr/>
          <p:nvPr/>
        </p:nvCxnSpPr>
        <p:spPr>
          <a:xfrm flipH="1">
            <a:off x="2273300" y="3575050"/>
            <a:ext cx="79216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>
            <a:extLst>
              <a:ext uri="{FF2B5EF4-FFF2-40B4-BE49-F238E27FC236}">
                <a16:creationId xmlns:a16="http://schemas.microsoft.com/office/drawing/2014/main" id="{E0A5E7D9-AFBB-4816-97C3-7A504F8293C2}"/>
              </a:ext>
            </a:extLst>
          </p:cNvPr>
          <p:cNvCxnSpPr>
            <a:cxnSpLocks/>
            <a:stCxn id="22" idx="0"/>
            <a:endCxn id="41" idx="0"/>
          </p:cNvCxnSpPr>
          <p:nvPr/>
        </p:nvCxnSpPr>
        <p:spPr>
          <a:xfrm>
            <a:off x="1437011" y="1736423"/>
            <a:ext cx="10439" cy="18141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ni poveznik 34">
            <a:extLst>
              <a:ext uri="{FF2B5EF4-FFF2-40B4-BE49-F238E27FC236}">
                <a16:creationId xmlns:a16="http://schemas.microsoft.com/office/drawing/2014/main" id="{593D3ACF-FFBD-4EFA-94C4-DC21FE1B5BD1}"/>
              </a:ext>
            </a:extLst>
          </p:cNvPr>
          <p:cNvCxnSpPr>
            <a:cxnSpLocks/>
          </p:cNvCxnSpPr>
          <p:nvPr/>
        </p:nvCxnSpPr>
        <p:spPr>
          <a:xfrm>
            <a:off x="3070225" y="1741118"/>
            <a:ext cx="0" cy="18323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Luk 39">
            <a:extLst>
              <a:ext uri="{FF2B5EF4-FFF2-40B4-BE49-F238E27FC236}">
                <a16:creationId xmlns:a16="http://schemas.microsoft.com/office/drawing/2014/main" id="{FF1EE180-433A-4B3E-9FDB-C986E175B061}"/>
              </a:ext>
            </a:extLst>
          </p:cNvPr>
          <p:cNvSpPr/>
          <p:nvPr/>
        </p:nvSpPr>
        <p:spPr>
          <a:xfrm>
            <a:off x="1458739" y="3303415"/>
            <a:ext cx="1619250" cy="539750"/>
          </a:xfrm>
          <a:prstGeom prst="arc">
            <a:avLst>
              <a:gd name="adj1" fmla="val 10736579"/>
              <a:gd name="adj2" fmla="val 21568262"/>
            </a:avLst>
          </a:prstGeom>
          <a:solidFill>
            <a:srgbClr val="FFFF00">
              <a:alpha val="86000"/>
            </a:srgbClr>
          </a:solidFill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1" name="Luk 40">
            <a:extLst>
              <a:ext uri="{FF2B5EF4-FFF2-40B4-BE49-F238E27FC236}">
                <a16:creationId xmlns:a16="http://schemas.microsoft.com/office/drawing/2014/main" id="{3CF1896C-951D-4AD9-85CF-1CF5C1076F73}"/>
              </a:ext>
            </a:extLst>
          </p:cNvPr>
          <p:cNvSpPr/>
          <p:nvPr/>
        </p:nvSpPr>
        <p:spPr>
          <a:xfrm flipV="1">
            <a:off x="1446213" y="3295650"/>
            <a:ext cx="1619250" cy="539750"/>
          </a:xfrm>
          <a:prstGeom prst="arc">
            <a:avLst>
              <a:gd name="adj1" fmla="val 10736579"/>
              <a:gd name="adj2" fmla="val 169333"/>
            </a:avLst>
          </a:prstGeom>
          <a:solidFill>
            <a:srgbClr val="FFFF99"/>
          </a:solidFill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181" name="TekstniOkvir 46">
            <a:extLst>
              <a:ext uri="{FF2B5EF4-FFF2-40B4-BE49-F238E27FC236}">
                <a16:creationId xmlns:a16="http://schemas.microsoft.com/office/drawing/2014/main" id="{88C5CA89-F50A-4BE2-A568-B8F930ED4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465513"/>
            <a:ext cx="404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</a:p>
        </p:txBody>
      </p:sp>
      <p:sp>
        <p:nvSpPr>
          <p:cNvPr id="7183" name="TekstniOkvir 48">
            <a:extLst>
              <a:ext uri="{FF2B5EF4-FFF2-40B4-BE49-F238E27FC236}">
                <a16:creationId xmlns:a16="http://schemas.microsoft.com/office/drawing/2014/main" id="{61BBA486-011E-4EB8-9D0C-FA1A851D0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538" y="2703513"/>
            <a:ext cx="412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</a:p>
        </p:txBody>
      </p:sp>
      <p:sp>
        <p:nvSpPr>
          <p:cNvPr id="36" name="Elipsa 35">
            <a:extLst>
              <a:ext uri="{FF2B5EF4-FFF2-40B4-BE49-F238E27FC236}">
                <a16:creationId xmlns:a16="http://schemas.microsoft.com/office/drawing/2014/main" id="{9B111BF6-6F72-4736-83DD-7AE544409C34}"/>
              </a:ext>
            </a:extLst>
          </p:cNvPr>
          <p:cNvSpPr/>
          <p:nvPr/>
        </p:nvSpPr>
        <p:spPr>
          <a:xfrm>
            <a:off x="2243138" y="3544888"/>
            <a:ext cx="44450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7186" name="TekstniOkvir 52">
            <a:extLst>
              <a:ext uri="{FF2B5EF4-FFF2-40B4-BE49-F238E27FC236}">
                <a16:creationId xmlns:a16="http://schemas.microsoft.com/office/drawing/2014/main" id="{0BE02C76-03B2-48F3-8540-85C1C1069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3100" y="1068388"/>
            <a:ext cx="29908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 duljina visine valjka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hr-HR" alt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radijus baze valjka</a:t>
            </a:r>
          </a:p>
        </p:txBody>
      </p:sp>
      <p:graphicFrame>
        <p:nvGraphicFramePr>
          <p:cNvPr id="7187" name="Objekt 2">
            <a:extLst>
              <a:ext uri="{FF2B5EF4-FFF2-40B4-BE49-F238E27FC236}">
                <a16:creationId xmlns:a16="http://schemas.microsoft.com/office/drawing/2014/main" id="{B5C02834-D5B4-4A0D-A84C-9BB2ED0B6F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65550" y="1989138"/>
          <a:ext cx="1519238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545760" imgH="177480" progId="Equation.DSMT4">
                  <p:embed/>
                </p:oleObj>
              </mc:Choice>
              <mc:Fallback>
                <p:oleObj name="Equation" r:id="rId3" imgW="545760" imgH="177480" progId="Equation.DSMT4">
                  <p:embed/>
                  <p:pic>
                    <p:nvPicPr>
                      <p:cNvPr id="7187" name="Objekt 2">
                        <a:extLst>
                          <a:ext uri="{FF2B5EF4-FFF2-40B4-BE49-F238E27FC236}">
                            <a16:creationId xmlns:a16="http://schemas.microsoft.com/office/drawing/2014/main" id="{B5C02834-D5B4-4A0D-A84C-9BB2ED0B6F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1989138"/>
                        <a:ext cx="1519238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Luk 21">
            <a:extLst>
              <a:ext uri="{FF2B5EF4-FFF2-40B4-BE49-F238E27FC236}">
                <a16:creationId xmlns:a16="http://schemas.microsoft.com/office/drawing/2014/main" id="{68A06B0E-E9D9-4CDB-9425-FDBF9A5C9DC5}"/>
              </a:ext>
            </a:extLst>
          </p:cNvPr>
          <p:cNvSpPr/>
          <p:nvPr/>
        </p:nvSpPr>
        <p:spPr>
          <a:xfrm flipV="1">
            <a:off x="1435774" y="1481463"/>
            <a:ext cx="1619250" cy="539750"/>
          </a:xfrm>
          <a:prstGeom prst="arc">
            <a:avLst>
              <a:gd name="adj1" fmla="val 10736579"/>
              <a:gd name="adj2" fmla="val 169333"/>
            </a:avLst>
          </a:prstGeom>
          <a:solidFill>
            <a:srgbClr val="FFFF99"/>
          </a:solidFill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Luk 22">
            <a:extLst>
              <a:ext uri="{FF2B5EF4-FFF2-40B4-BE49-F238E27FC236}">
                <a16:creationId xmlns:a16="http://schemas.microsoft.com/office/drawing/2014/main" id="{D9F390F6-ACA1-40B5-AE63-33614D86AEE6}"/>
              </a:ext>
            </a:extLst>
          </p:cNvPr>
          <p:cNvSpPr/>
          <p:nvPr/>
        </p:nvSpPr>
        <p:spPr>
          <a:xfrm rot="10800000" flipV="1">
            <a:off x="1448299" y="1447247"/>
            <a:ext cx="1619250" cy="539750"/>
          </a:xfrm>
          <a:prstGeom prst="arc">
            <a:avLst>
              <a:gd name="adj1" fmla="val 10736579"/>
              <a:gd name="adj2" fmla="val 169333"/>
            </a:avLst>
          </a:prstGeom>
          <a:solidFill>
            <a:srgbClr val="FFFF99"/>
          </a:solidFill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52" name="Ravni poveznik 51">
            <a:extLst>
              <a:ext uri="{FF2B5EF4-FFF2-40B4-BE49-F238E27FC236}">
                <a16:creationId xmlns:a16="http://schemas.microsoft.com/office/drawing/2014/main" id="{42E447D1-5C71-4713-8486-DDA7CF60B432}"/>
              </a:ext>
            </a:extLst>
          </p:cNvPr>
          <p:cNvCxnSpPr/>
          <p:nvPr/>
        </p:nvCxnSpPr>
        <p:spPr>
          <a:xfrm rot="16200000" flipH="1">
            <a:off x="1300957" y="2612231"/>
            <a:ext cx="1924050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avokutnik 22">
            <a:extLst>
              <a:ext uri="{FF2B5EF4-FFF2-40B4-BE49-F238E27FC236}">
                <a16:creationId xmlns:a16="http://schemas.microsoft.com/office/drawing/2014/main" id="{46B7B404-F627-49F1-AF4E-24B92C597A9D}"/>
              </a:ext>
            </a:extLst>
          </p:cNvPr>
          <p:cNvSpPr/>
          <p:nvPr/>
        </p:nvSpPr>
        <p:spPr>
          <a:xfrm>
            <a:off x="1006475" y="2338388"/>
            <a:ext cx="6713538" cy="2220912"/>
          </a:xfrm>
          <a:prstGeom prst="rect">
            <a:avLst/>
          </a:prstGeom>
          <a:solidFill>
            <a:srgbClr val="00B0F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22" name="Elipsa 21">
            <a:extLst>
              <a:ext uri="{FF2B5EF4-FFF2-40B4-BE49-F238E27FC236}">
                <a16:creationId xmlns:a16="http://schemas.microsoft.com/office/drawing/2014/main" id="{47570233-D680-44C4-9043-720332F9EBF3}"/>
              </a:ext>
            </a:extLst>
          </p:cNvPr>
          <p:cNvSpPr/>
          <p:nvPr/>
        </p:nvSpPr>
        <p:spPr>
          <a:xfrm>
            <a:off x="1004888" y="4567238"/>
            <a:ext cx="2160587" cy="2160587"/>
          </a:xfrm>
          <a:prstGeom prst="ellipse">
            <a:avLst/>
          </a:prstGeom>
          <a:solidFill>
            <a:srgbClr val="00B0F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cxnSp>
        <p:nvCxnSpPr>
          <p:cNvPr id="3" name="Ravni poveznik 2">
            <a:extLst>
              <a:ext uri="{FF2B5EF4-FFF2-40B4-BE49-F238E27FC236}">
                <a16:creationId xmlns:a16="http://schemas.microsoft.com/office/drawing/2014/main" id="{61FC0110-077F-416B-B85D-971AC573554C}"/>
              </a:ext>
            </a:extLst>
          </p:cNvPr>
          <p:cNvCxnSpPr/>
          <p:nvPr/>
        </p:nvCxnSpPr>
        <p:spPr>
          <a:xfrm rot="5400000" flipH="1" flipV="1">
            <a:off x="2628901" y="4035425"/>
            <a:ext cx="0" cy="10445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>
            <a:extLst>
              <a:ext uri="{FF2B5EF4-FFF2-40B4-BE49-F238E27FC236}">
                <a16:creationId xmlns:a16="http://schemas.microsoft.com/office/drawing/2014/main" id="{5C973FF2-9B47-4566-96C6-635467EE76FD}"/>
              </a:ext>
            </a:extLst>
          </p:cNvPr>
          <p:cNvCxnSpPr/>
          <p:nvPr/>
        </p:nvCxnSpPr>
        <p:spPr>
          <a:xfrm rot="5400000" flipH="1">
            <a:off x="2071688" y="3438525"/>
            <a:ext cx="219551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>
            <a:extLst>
              <a:ext uri="{FF2B5EF4-FFF2-40B4-BE49-F238E27FC236}">
                <a16:creationId xmlns:a16="http://schemas.microsoft.com/office/drawing/2014/main" id="{FF733BAF-F42D-4C4B-817D-F4EC221DDEDD}"/>
              </a:ext>
            </a:extLst>
          </p:cNvPr>
          <p:cNvCxnSpPr/>
          <p:nvPr/>
        </p:nvCxnSpPr>
        <p:spPr>
          <a:xfrm rot="16200000" flipV="1">
            <a:off x="-98425" y="3448050"/>
            <a:ext cx="2203450" cy="63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9" name="TekstniOkvir 15">
            <a:extLst>
              <a:ext uri="{FF2B5EF4-FFF2-40B4-BE49-F238E27FC236}">
                <a16:creationId xmlns:a16="http://schemas.microsoft.com/office/drawing/2014/main" id="{D0D372C8-CFA3-405D-9025-822DEC0E3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3219450"/>
            <a:ext cx="271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</a:p>
        </p:txBody>
      </p:sp>
      <p:sp>
        <p:nvSpPr>
          <p:cNvPr id="17" name="Elipsa 16">
            <a:extLst>
              <a:ext uri="{FF2B5EF4-FFF2-40B4-BE49-F238E27FC236}">
                <a16:creationId xmlns:a16="http://schemas.microsoft.com/office/drawing/2014/main" id="{5DD6E31E-2EDB-49C7-A360-B4B34EE511F9}"/>
              </a:ext>
            </a:extLst>
          </p:cNvPr>
          <p:cNvSpPr/>
          <p:nvPr/>
        </p:nvSpPr>
        <p:spPr>
          <a:xfrm>
            <a:off x="2074863" y="4535488"/>
            <a:ext cx="46037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9" name="Elipsa 18">
            <a:extLst>
              <a:ext uri="{FF2B5EF4-FFF2-40B4-BE49-F238E27FC236}">
                <a16:creationId xmlns:a16="http://schemas.microsoft.com/office/drawing/2014/main" id="{F0FFE7CE-8124-4812-BE16-DB85EC3BA1B6}"/>
              </a:ext>
            </a:extLst>
          </p:cNvPr>
          <p:cNvSpPr/>
          <p:nvPr/>
        </p:nvSpPr>
        <p:spPr>
          <a:xfrm>
            <a:off x="2071688" y="2316163"/>
            <a:ext cx="46037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9232" name="TekstniOkvir 19">
            <a:extLst>
              <a:ext uri="{FF2B5EF4-FFF2-40B4-BE49-F238E27FC236}">
                <a16:creationId xmlns:a16="http://schemas.microsoft.com/office/drawing/2014/main" id="{4253115F-FD5A-42CD-AD62-C5784FE84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263" y="4464050"/>
            <a:ext cx="2714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</a:p>
        </p:txBody>
      </p:sp>
      <p:sp>
        <p:nvSpPr>
          <p:cNvPr id="21" name="Elipsa 20">
            <a:extLst>
              <a:ext uri="{FF2B5EF4-FFF2-40B4-BE49-F238E27FC236}">
                <a16:creationId xmlns:a16="http://schemas.microsoft.com/office/drawing/2014/main" id="{ED8337F8-05BE-4F7E-96B2-2609B4C48AC5}"/>
              </a:ext>
            </a:extLst>
          </p:cNvPr>
          <p:cNvSpPr/>
          <p:nvPr/>
        </p:nvSpPr>
        <p:spPr>
          <a:xfrm>
            <a:off x="1004888" y="182563"/>
            <a:ext cx="2160587" cy="2160587"/>
          </a:xfrm>
          <a:prstGeom prst="ellipse">
            <a:avLst/>
          </a:prstGeom>
          <a:solidFill>
            <a:srgbClr val="00B0F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cxnSp>
        <p:nvCxnSpPr>
          <p:cNvPr id="24" name="Ravni poveznik 23">
            <a:extLst>
              <a:ext uri="{FF2B5EF4-FFF2-40B4-BE49-F238E27FC236}">
                <a16:creationId xmlns:a16="http://schemas.microsoft.com/office/drawing/2014/main" id="{4EB7DC84-5F59-41B0-8735-3251610F805E}"/>
              </a:ext>
            </a:extLst>
          </p:cNvPr>
          <p:cNvCxnSpPr/>
          <p:nvPr/>
        </p:nvCxnSpPr>
        <p:spPr>
          <a:xfrm rot="5400000" flipH="1" flipV="1">
            <a:off x="2638426" y="5127625"/>
            <a:ext cx="0" cy="10445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ipsa 24">
            <a:extLst>
              <a:ext uri="{FF2B5EF4-FFF2-40B4-BE49-F238E27FC236}">
                <a16:creationId xmlns:a16="http://schemas.microsoft.com/office/drawing/2014/main" id="{64811362-C9CC-4852-AB4E-78FC18468771}"/>
              </a:ext>
            </a:extLst>
          </p:cNvPr>
          <p:cNvSpPr/>
          <p:nvPr/>
        </p:nvSpPr>
        <p:spPr>
          <a:xfrm>
            <a:off x="2084388" y="5629275"/>
            <a:ext cx="46037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DC3F0A39-FD1E-48F9-944C-B6A001083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5557838"/>
            <a:ext cx="2714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</a:p>
        </p:txBody>
      </p:sp>
      <p:cxnSp>
        <p:nvCxnSpPr>
          <p:cNvPr id="27" name="Ravni poveznik 26">
            <a:extLst>
              <a:ext uri="{FF2B5EF4-FFF2-40B4-BE49-F238E27FC236}">
                <a16:creationId xmlns:a16="http://schemas.microsoft.com/office/drawing/2014/main" id="{85B4BE7B-1353-4006-B247-ABBD247A5FB8}"/>
              </a:ext>
            </a:extLst>
          </p:cNvPr>
          <p:cNvCxnSpPr/>
          <p:nvPr/>
        </p:nvCxnSpPr>
        <p:spPr>
          <a:xfrm rot="5400000" flipH="1" flipV="1">
            <a:off x="2633663" y="736600"/>
            <a:ext cx="0" cy="10445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ipsa 27">
            <a:extLst>
              <a:ext uri="{FF2B5EF4-FFF2-40B4-BE49-F238E27FC236}">
                <a16:creationId xmlns:a16="http://schemas.microsoft.com/office/drawing/2014/main" id="{CF68F105-508D-43FE-871C-E128EF9DDB47}"/>
              </a:ext>
            </a:extLst>
          </p:cNvPr>
          <p:cNvSpPr/>
          <p:nvPr/>
        </p:nvSpPr>
        <p:spPr>
          <a:xfrm>
            <a:off x="2079625" y="1236663"/>
            <a:ext cx="46038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998CBFA3-F472-4C7F-83AE-B3FF46BE5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1165225"/>
            <a:ext cx="2714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</a:p>
        </p:txBody>
      </p:sp>
      <p:sp>
        <p:nvSpPr>
          <p:cNvPr id="30" name="TekstniOkvir 29">
            <a:extLst>
              <a:ext uri="{FF2B5EF4-FFF2-40B4-BE49-F238E27FC236}">
                <a16:creationId xmlns:a16="http://schemas.microsoft.com/office/drawing/2014/main" id="{B3D8164B-4C61-4B2A-B3D1-9D93B8625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0850" y="4586288"/>
            <a:ext cx="11731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2r</a:t>
            </a:r>
            <a:r>
              <a:rPr kumimoji="0" lang="hr-HR" altLang="sr-Latn-RS" sz="20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endParaRPr kumimoji="0" lang="hr-HR" altLang="sr-Latn-RS" sz="2000" b="1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558D781C-8D1C-49CD-A6F1-1EB80AA2F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4138" y="3228975"/>
            <a:ext cx="2714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5B41CF63-5479-4CB7-8757-7CDDE085C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1338" y="415142"/>
            <a:ext cx="356669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Oplošje  valjka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 = 2B + P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B=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 = </a:t>
            </a:r>
          </a:p>
        </p:txBody>
      </p:sp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D7B6712F-836A-4231-BF5C-D4E9EC16CE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95497" y="1017751"/>
          <a:ext cx="682990" cy="520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266400" imgH="203040" progId="Equation.DSMT4">
                  <p:embed/>
                </p:oleObj>
              </mc:Choice>
              <mc:Fallback>
                <p:oleObj name="Equation" r:id="rId3" imgW="266400" imgH="203040" progId="Equation.DSMT4">
                  <p:embed/>
                  <p:pic>
                    <p:nvPicPr>
                      <p:cNvPr id="2" name="Objekt 1">
                        <a:extLst>
                          <a:ext uri="{FF2B5EF4-FFF2-40B4-BE49-F238E27FC236}">
                            <a16:creationId xmlns:a16="http://schemas.microsoft.com/office/drawing/2014/main" id="{D7B6712F-836A-4231-BF5C-D4E9EC16CE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95497" y="1017751"/>
                        <a:ext cx="682990" cy="5203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B93677A2-8BAC-4746-B9BA-1B4C11BAB0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63257" y="1545007"/>
          <a:ext cx="1001213" cy="412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431640" imgH="177480" progId="Equation.DSMT4">
                  <p:embed/>
                </p:oleObj>
              </mc:Choice>
              <mc:Fallback>
                <p:oleObj name="Equation" r:id="rId5" imgW="431640" imgH="177480" progId="Equation.DSMT4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:a16="http://schemas.microsoft.com/office/drawing/2014/main" id="{B93677A2-8BAC-4746-B9BA-1B4C11BAB0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63257" y="1545007"/>
                        <a:ext cx="1001213" cy="4122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3773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2" grpId="0" animBg="1"/>
      <p:bldP spid="21" grpId="0" animBg="1"/>
      <p:bldP spid="25" grpId="0" animBg="1"/>
      <p:bldP spid="26" grpId="0"/>
      <p:bldP spid="28" grpId="0" animBg="1"/>
      <p:bldP spid="29" grpId="0"/>
      <p:bldP spid="30" grpId="0"/>
      <p:bldP spid="31" grpId="0"/>
      <p:bldP spid="32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7_7_valjak</Template>
  <TotalTime>1</TotalTime>
  <Words>202</Words>
  <Application>Microsoft Office PowerPoint</Application>
  <PresentationFormat>Prikaz na zaslonu (4:3)</PresentationFormat>
  <Paragraphs>55</Paragraphs>
  <Slides>8</Slides>
  <Notes>1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Myriad Pro</vt:lpstr>
      <vt:lpstr>Math 8</vt:lpstr>
      <vt:lpstr>1_Math 8</vt:lpstr>
      <vt:lpstr>Equation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3</cp:revision>
  <dcterms:created xsi:type="dcterms:W3CDTF">2022-03-12T14:06:54Z</dcterms:created>
  <dcterms:modified xsi:type="dcterms:W3CDTF">2022-03-12T14:56:09Z</dcterms:modified>
</cp:coreProperties>
</file>